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9.jpg" ContentType="image/jpeg"/>
  <Override PartName="/ppt/media/image12.jpg" ContentType="image/jpeg"/>
  <Override PartName="/ppt/media/image14.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11" r:id="rId5"/>
    <p:sldId id="261" r:id="rId6"/>
    <p:sldId id="289" r:id="rId7"/>
    <p:sldId id="290" r:id="rId8"/>
    <p:sldId id="262" r:id="rId9"/>
    <p:sldId id="263" r:id="rId10"/>
    <p:sldId id="287" r:id="rId11"/>
    <p:sldId id="264" r:id="rId12"/>
    <p:sldId id="259" r:id="rId13"/>
    <p:sldId id="260" r:id="rId14"/>
    <p:sldId id="267" r:id="rId15"/>
    <p:sldId id="308" r:id="rId16"/>
    <p:sldId id="288" r:id="rId17"/>
    <p:sldId id="317" r:id="rId18"/>
    <p:sldId id="324" r:id="rId19"/>
    <p:sldId id="265" r:id="rId20"/>
    <p:sldId id="280" r:id="rId21"/>
    <p:sldId id="313" r:id="rId22"/>
    <p:sldId id="291" r:id="rId23"/>
    <p:sldId id="318" r:id="rId24"/>
    <p:sldId id="309" r:id="rId25"/>
    <p:sldId id="319" r:id="rId26"/>
    <p:sldId id="269" r:id="rId27"/>
    <p:sldId id="312" r:id="rId28"/>
    <p:sldId id="270" r:id="rId29"/>
    <p:sldId id="271" r:id="rId30"/>
    <p:sldId id="321" r:id="rId31"/>
    <p:sldId id="323" r:id="rId32"/>
    <p:sldId id="272" r:id="rId33"/>
    <p:sldId id="273" r:id="rId34"/>
    <p:sldId id="274" r:id="rId35"/>
    <p:sldId id="275" r:id="rId36"/>
    <p:sldId id="276" r:id="rId37"/>
    <p:sldId id="277" r:id="rId38"/>
    <p:sldId id="278" r:id="rId39"/>
    <p:sldId id="279" r:id="rId40"/>
    <p:sldId id="281" r:id="rId41"/>
    <p:sldId id="322" r:id="rId42"/>
    <p:sldId id="310" r:id="rId43"/>
    <p:sldId id="316" r:id="rId44"/>
    <p:sldId id="314" r:id="rId45"/>
    <p:sldId id="315" r:id="rId46"/>
    <p:sldId id="283" r:id="rId47"/>
    <p:sldId id="284" r:id="rId48"/>
    <p:sldId id="286" r:id="rId4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FF"/>
    <a:srgbClr val="FFF3FF"/>
    <a:srgbClr val="FFF3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070FA-91FA-41E6-A81E-7A6E0F745844}" v="35" dt="2025-05-27T18:52:40.8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58" autoAdjust="0"/>
  </p:normalViewPr>
  <p:slideViewPr>
    <p:cSldViewPr>
      <p:cViewPr>
        <p:scale>
          <a:sx n="75" d="100"/>
          <a:sy n="75" d="100"/>
        </p:scale>
        <p:origin x="946"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Precision metric</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barChart>
        <c:barDir val="col"/>
        <c:grouping val="clustered"/>
        <c:varyColors val="0"/>
        <c:ser>
          <c:idx val="0"/>
          <c:order val="0"/>
          <c:tx>
            <c:strRef>
              <c:f>Sheet1!$B$1</c:f>
              <c:strCache>
                <c:ptCount val="1"/>
                <c:pt idx="0">
                  <c:v>prec without augmentation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MI-MI</c:v>
                </c:pt>
                <c:pt idx="1">
                  <c:v>MI-COGNITIVE</c:v>
                </c:pt>
                <c:pt idx="2">
                  <c:v>COGNITIVE-COGNITIVE</c:v>
                </c:pt>
              </c:strCache>
            </c:strRef>
          </c:cat>
          <c:val>
            <c:numRef>
              <c:f>Sheet1!$B$2:$B$4</c:f>
              <c:numCache>
                <c:formatCode>General</c:formatCode>
                <c:ptCount val="3"/>
                <c:pt idx="0">
                  <c:v>74</c:v>
                </c:pt>
                <c:pt idx="1">
                  <c:v>45</c:v>
                </c:pt>
                <c:pt idx="2">
                  <c:v>67</c:v>
                </c:pt>
              </c:numCache>
            </c:numRef>
          </c:val>
          <c:extLst>
            <c:ext xmlns:c16="http://schemas.microsoft.com/office/drawing/2014/chart" uri="{C3380CC4-5D6E-409C-BE32-E72D297353CC}">
              <c16:uniqueId val="{00000000-39E5-41B0-ADDD-93E3E1EAE33B}"/>
            </c:ext>
          </c:extLst>
        </c:ser>
        <c:ser>
          <c:idx val="1"/>
          <c:order val="1"/>
          <c:tx>
            <c:strRef>
              <c:f>Sheet1!$C$1</c:f>
              <c:strCache>
                <c:ptCount val="1"/>
                <c:pt idx="0">
                  <c:v>prec with augmentation</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MI-MI</c:v>
                </c:pt>
                <c:pt idx="1">
                  <c:v>MI-COGNITIVE</c:v>
                </c:pt>
                <c:pt idx="2">
                  <c:v>COGNITIVE-COGNITIVE</c:v>
                </c:pt>
              </c:strCache>
            </c:strRef>
          </c:cat>
          <c:val>
            <c:numRef>
              <c:f>Sheet1!$C$2:$C$4</c:f>
              <c:numCache>
                <c:formatCode>General</c:formatCode>
                <c:ptCount val="3"/>
                <c:pt idx="0">
                  <c:v>83</c:v>
                </c:pt>
                <c:pt idx="1">
                  <c:v>77</c:v>
                </c:pt>
                <c:pt idx="2">
                  <c:v>91</c:v>
                </c:pt>
              </c:numCache>
            </c:numRef>
          </c:val>
          <c:extLst>
            <c:ext xmlns:c16="http://schemas.microsoft.com/office/drawing/2014/chart" uri="{C3380CC4-5D6E-409C-BE32-E72D297353CC}">
              <c16:uniqueId val="{00000001-39E5-41B0-ADDD-93E3E1EAE33B}"/>
            </c:ext>
          </c:extLst>
        </c:ser>
        <c:dLbls>
          <c:dLblPos val="outEnd"/>
          <c:showLegendKey val="0"/>
          <c:showVal val="1"/>
          <c:showCatName val="0"/>
          <c:showSerName val="0"/>
          <c:showPercent val="0"/>
          <c:showBubbleSize val="0"/>
        </c:dLbls>
        <c:gapWidth val="100"/>
        <c:overlap val="-24"/>
        <c:axId val="1373066351"/>
        <c:axId val="1373062991"/>
      </c:barChart>
      <c:catAx>
        <c:axId val="137306635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73062991"/>
        <c:crosses val="autoZero"/>
        <c:auto val="1"/>
        <c:lblAlgn val="ctr"/>
        <c:lblOffset val="100"/>
        <c:noMultiLvlLbl val="0"/>
      </c:catAx>
      <c:valAx>
        <c:axId val="13730629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730663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Recal</a:t>
            </a:r>
            <a:r>
              <a:rPr lang="en-IN" baseline="0"/>
              <a:t>l Metric</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Sheet1!$D$1</c:f>
              <c:strCache>
                <c:ptCount val="1"/>
                <c:pt idx="0">
                  <c:v>recall without aug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Sheet1!$A$2:$A$4</c:f>
              <c:strCache>
                <c:ptCount val="3"/>
                <c:pt idx="0">
                  <c:v>MI-MI</c:v>
                </c:pt>
                <c:pt idx="1">
                  <c:v>MI-COGNITIVE</c:v>
                </c:pt>
                <c:pt idx="2">
                  <c:v>COGNITIVE-COGNITIVE</c:v>
                </c:pt>
              </c:strCache>
            </c:strRef>
          </c:cat>
          <c:val>
            <c:numRef>
              <c:f>Sheet1!$D$2:$D$4</c:f>
              <c:numCache>
                <c:formatCode>General</c:formatCode>
                <c:ptCount val="3"/>
                <c:pt idx="0">
                  <c:v>72</c:v>
                </c:pt>
                <c:pt idx="1">
                  <c:v>42</c:v>
                </c:pt>
                <c:pt idx="2">
                  <c:v>81</c:v>
                </c:pt>
              </c:numCache>
            </c:numRef>
          </c:val>
          <c:extLst>
            <c:ext xmlns:c16="http://schemas.microsoft.com/office/drawing/2014/chart" uri="{C3380CC4-5D6E-409C-BE32-E72D297353CC}">
              <c16:uniqueId val="{00000000-00EC-41D9-8247-2896D4814009}"/>
            </c:ext>
          </c:extLst>
        </c:ser>
        <c:ser>
          <c:idx val="1"/>
          <c:order val="1"/>
          <c:tx>
            <c:strRef>
              <c:f>Sheet1!$E$1</c:f>
              <c:strCache>
                <c:ptCount val="1"/>
                <c:pt idx="0">
                  <c:v>recall with aug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Sheet1!$A$2:$A$4</c:f>
              <c:strCache>
                <c:ptCount val="3"/>
                <c:pt idx="0">
                  <c:v>MI-MI</c:v>
                </c:pt>
                <c:pt idx="1">
                  <c:v>MI-COGNITIVE</c:v>
                </c:pt>
                <c:pt idx="2">
                  <c:v>COGNITIVE-COGNITIVE</c:v>
                </c:pt>
              </c:strCache>
            </c:strRef>
          </c:cat>
          <c:val>
            <c:numRef>
              <c:f>Sheet1!$E$2:$E$4</c:f>
              <c:numCache>
                <c:formatCode>General</c:formatCode>
                <c:ptCount val="3"/>
                <c:pt idx="0">
                  <c:v>80</c:v>
                </c:pt>
                <c:pt idx="1">
                  <c:v>74</c:v>
                </c:pt>
                <c:pt idx="2">
                  <c:v>90</c:v>
                </c:pt>
              </c:numCache>
            </c:numRef>
          </c:val>
          <c:extLst>
            <c:ext xmlns:c16="http://schemas.microsoft.com/office/drawing/2014/chart" uri="{C3380CC4-5D6E-409C-BE32-E72D297353CC}">
              <c16:uniqueId val="{00000001-00EC-41D9-8247-2896D4814009}"/>
            </c:ext>
          </c:extLst>
        </c:ser>
        <c:dLbls>
          <c:showLegendKey val="0"/>
          <c:showVal val="0"/>
          <c:showCatName val="0"/>
          <c:showSerName val="0"/>
          <c:showPercent val="0"/>
          <c:showBubbleSize val="0"/>
        </c:dLbls>
        <c:gapWidth val="150"/>
        <c:shape val="box"/>
        <c:axId val="1373074511"/>
        <c:axId val="1373092271"/>
        <c:axId val="0"/>
      </c:bar3DChart>
      <c:catAx>
        <c:axId val="137307451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3092271"/>
        <c:crosses val="autoZero"/>
        <c:auto val="1"/>
        <c:lblAlgn val="ctr"/>
        <c:lblOffset val="100"/>
        <c:noMultiLvlLbl val="0"/>
      </c:catAx>
      <c:valAx>
        <c:axId val="1373092271"/>
        <c:scaling>
          <c:orientation val="minMax"/>
        </c:scaling>
        <c:delete val="0"/>
        <c:axPos val="b"/>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30745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46019" y="1687829"/>
            <a:ext cx="3900170" cy="1490980"/>
          </a:xfrm>
          <a:prstGeom prst="rect">
            <a:avLst/>
          </a:prstGeom>
        </p:spPr>
        <p:txBody>
          <a:bodyPr wrap="square" lIns="0" tIns="0" rIns="0" bIns="0">
            <a:spAutoFit/>
          </a:bodyPr>
          <a:lstStyle>
            <a:lvl1pPr>
              <a:defRPr sz="2900" b="0" i="0">
                <a:solidFill>
                  <a:schemeClr val="tx1"/>
                </a:solidFill>
                <a:latin typeface="Cambria Math"/>
                <a:cs typeface="Cambria Math"/>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Cambria Math"/>
                <a:cs typeface="Cambria Math"/>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tx1"/>
                </a:solidFill>
                <a:latin typeface="Cambria Math"/>
                <a:cs typeface="Cambria Math"/>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mbria Math"/>
                <a:cs typeface="Cambria Math"/>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tx1"/>
                </a:solidFill>
                <a:latin typeface="Cambria Math"/>
                <a:cs typeface="Cambria Math"/>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tx1"/>
                </a:solidFill>
                <a:latin typeface="Cambria Math"/>
                <a:cs typeface="Cambria Math"/>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60000"/>
                <a:lumOff val="40000"/>
              </a:schemeClr>
            </a:gs>
            <a:gs pos="65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17" name="bg object 17"/>
          <p:cNvSpPr/>
          <p:nvPr/>
        </p:nvSpPr>
        <p:spPr>
          <a:xfrm>
            <a:off x="9215501" y="2970276"/>
            <a:ext cx="2976880" cy="3207385"/>
          </a:xfrm>
          <a:custGeom>
            <a:avLst/>
            <a:gdLst/>
            <a:ahLst/>
            <a:cxnLst/>
            <a:rect l="l" t="t" r="r" b="b"/>
            <a:pathLst>
              <a:path w="2976879" h="3207385">
                <a:moveTo>
                  <a:pt x="2976499" y="0"/>
                </a:moveTo>
                <a:lnTo>
                  <a:pt x="2066925" y="909574"/>
                </a:lnTo>
              </a:path>
              <a:path w="2976879" h="3207385">
                <a:moveTo>
                  <a:pt x="2976499" y="230758"/>
                </a:moveTo>
                <a:lnTo>
                  <a:pt x="0" y="3207219"/>
                </a:lnTo>
              </a:path>
              <a:path w="2976879" h="3207385">
                <a:moveTo>
                  <a:pt x="2976499" y="326517"/>
                </a:moveTo>
                <a:lnTo>
                  <a:pt x="1085850" y="2217166"/>
                </a:lnTo>
              </a:path>
            </a:pathLst>
          </a:custGeom>
          <a:ln w="9525">
            <a:solidFill>
              <a:srgbClr val="FFFFFF"/>
            </a:solidFill>
          </a:ln>
        </p:spPr>
        <p:txBody>
          <a:bodyPr wrap="square" lIns="0" tIns="0" rIns="0" bIns="0" rtlCol="0"/>
          <a:lstStyle/>
          <a:p>
            <a:endParaRPr/>
          </a:p>
        </p:txBody>
      </p:sp>
      <p:sp>
        <p:nvSpPr>
          <p:cNvPr id="18" name="bg object 18"/>
          <p:cNvSpPr/>
          <p:nvPr/>
        </p:nvSpPr>
        <p:spPr>
          <a:xfrm>
            <a:off x="10444226" y="3138551"/>
            <a:ext cx="1746250" cy="1822450"/>
          </a:xfrm>
          <a:custGeom>
            <a:avLst/>
            <a:gdLst/>
            <a:ahLst/>
            <a:cxnLst/>
            <a:rect l="l" t="t" r="r" b="b"/>
            <a:pathLst>
              <a:path w="1746250" h="1822450">
                <a:moveTo>
                  <a:pt x="1745615" y="0"/>
                </a:moveTo>
                <a:lnTo>
                  <a:pt x="0" y="1745615"/>
                </a:lnTo>
              </a:path>
              <a:path w="1746250" h="1822450">
                <a:moveTo>
                  <a:pt x="1746250" y="552450"/>
                </a:moveTo>
                <a:lnTo>
                  <a:pt x="476250" y="1822323"/>
                </a:lnTo>
              </a:path>
            </a:pathLst>
          </a:custGeom>
          <a:ln w="28575">
            <a:solidFill>
              <a:srgbClr val="FFFFFF"/>
            </a:solidFill>
          </a:ln>
        </p:spPr>
        <p:txBody>
          <a:bodyPr wrap="square" lIns="0" tIns="0" rIns="0" bIns="0" rtlCol="0"/>
          <a:lstStyle/>
          <a:p>
            <a:endParaRPr/>
          </a:p>
        </p:txBody>
      </p:sp>
      <p:sp>
        <p:nvSpPr>
          <p:cNvPr id="2" name="Holder 2"/>
          <p:cNvSpPr>
            <a:spLocks noGrp="1"/>
          </p:cNvSpPr>
          <p:nvPr>
            <p:ph type="title"/>
          </p:nvPr>
        </p:nvSpPr>
        <p:spPr>
          <a:xfrm>
            <a:off x="182245" y="7311"/>
            <a:ext cx="8363584" cy="836222"/>
          </a:xfrm>
          <a:prstGeom prst="rect">
            <a:avLst/>
          </a:prstGeom>
        </p:spPr>
        <p:txBody>
          <a:bodyPr wrap="square" lIns="0" tIns="0" rIns="0" bIns="0">
            <a:spAutoFit/>
          </a:bodyPr>
          <a:lstStyle>
            <a:lvl1pPr>
              <a:defRPr sz="2900" b="0" i="0">
                <a:solidFill>
                  <a:schemeClr val="tx1"/>
                </a:solidFill>
                <a:latin typeface="Cambria Math"/>
                <a:cs typeface="Cambria Math"/>
              </a:defRPr>
            </a:lvl1pPr>
          </a:lstStyle>
          <a:p>
            <a:endParaRPr/>
          </a:p>
        </p:txBody>
      </p:sp>
      <p:sp>
        <p:nvSpPr>
          <p:cNvPr id="3" name="Holder 3"/>
          <p:cNvSpPr>
            <a:spLocks noGrp="1"/>
          </p:cNvSpPr>
          <p:nvPr>
            <p:ph type="body" idx="1"/>
          </p:nvPr>
        </p:nvSpPr>
        <p:spPr>
          <a:xfrm>
            <a:off x="1322324" y="1613280"/>
            <a:ext cx="8926195" cy="3768725"/>
          </a:xfrm>
          <a:prstGeom prst="rect">
            <a:avLst/>
          </a:prstGeom>
        </p:spPr>
        <p:txBody>
          <a:bodyPr wrap="square" lIns="0" tIns="0" rIns="0" bIns="0">
            <a:spAutoFit/>
          </a:bodyPr>
          <a:lstStyle>
            <a:lvl1pPr>
              <a:defRPr sz="2400" b="0" i="0">
                <a:solidFill>
                  <a:schemeClr val="tx1"/>
                </a:solidFill>
                <a:latin typeface="Cambria Math"/>
                <a:cs typeface="Cambria Math"/>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5/28/2025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pubmed.ncbi.nlm.nih.gov/38533112/" TargetMode="External"/><Relationship Id="rId2" Type="http://schemas.openxmlformats.org/officeDocument/2006/relationships/hyperlink" Target="https://www.kaggle.com/datasets/thngdngvn/bci-competition-iv-data-sets-2a" TargetMode="External"/><Relationship Id="rId1" Type="http://schemas.openxmlformats.org/officeDocument/2006/relationships/slideLayout" Target="../slideLayouts/slideLayout5.xml"/><Relationship Id="rId4" Type="http://schemas.openxmlformats.org/officeDocument/2006/relationships/hyperlink" Target="https://www.sicot-j.org/articles/sicotj/full_html/2021/01/sicotj210087/sicotj210087.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FA5546-DF77-201D-0903-2184923CFC4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916" y="-22123"/>
            <a:ext cx="5857450" cy="6865773"/>
          </a:xfrm>
          <a:prstGeom prst="rect">
            <a:avLst/>
          </a:prstGeom>
        </p:spPr>
      </p:pic>
      <p:grpSp>
        <p:nvGrpSpPr>
          <p:cNvPr id="3" name="object 3"/>
          <p:cNvGrpSpPr/>
          <p:nvPr/>
        </p:nvGrpSpPr>
        <p:grpSpPr>
          <a:xfrm>
            <a:off x="6036626" y="14350"/>
            <a:ext cx="6082030" cy="6166485"/>
            <a:chOff x="6110351" y="14350"/>
            <a:chExt cx="6082030" cy="6166485"/>
          </a:xfrm>
        </p:grpSpPr>
        <p:sp>
          <p:nvSpPr>
            <p:cNvPr id="4" name="object 4"/>
            <p:cNvSpPr/>
            <p:nvPr/>
          </p:nvSpPr>
          <p:spPr>
            <a:xfrm>
              <a:off x="6110351" y="14350"/>
              <a:ext cx="6082030" cy="6166485"/>
            </a:xfrm>
            <a:custGeom>
              <a:avLst/>
              <a:gdLst/>
              <a:ahLst/>
              <a:cxnLst/>
              <a:rect l="l" t="t" r="r" b="b"/>
              <a:pathLst>
                <a:path w="6082030" h="6166485">
                  <a:moveTo>
                    <a:pt x="5934075" y="0"/>
                  </a:moveTo>
                  <a:lnTo>
                    <a:pt x="2124075" y="3809873"/>
                  </a:lnTo>
                </a:path>
                <a:path w="6082030" h="6166485">
                  <a:moveTo>
                    <a:pt x="6080633" y="85725"/>
                  </a:moveTo>
                  <a:lnTo>
                    <a:pt x="0" y="6166319"/>
                  </a:lnTo>
                </a:path>
                <a:path w="6082030" h="6166485">
                  <a:moveTo>
                    <a:pt x="6081649" y="223900"/>
                  </a:moveTo>
                  <a:lnTo>
                    <a:pt x="1133475" y="5171948"/>
                  </a:lnTo>
                </a:path>
              </a:pathLst>
            </a:custGeom>
            <a:ln w="12700">
              <a:solidFill>
                <a:srgbClr val="FFFFFF"/>
              </a:solidFill>
            </a:ln>
          </p:spPr>
          <p:txBody>
            <a:bodyPr wrap="square" lIns="0" tIns="0" rIns="0" bIns="0" rtlCol="0"/>
            <a:lstStyle/>
            <a:p>
              <a:endParaRPr/>
            </a:p>
          </p:txBody>
        </p:sp>
        <p:sp>
          <p:nvSpPr>
            <p:cNvPr id="5" name="object 5"/>
            <p:cNvSpPr/>
            <p:nvPr/>
          </p:nvSpPr>
          <p:spPr>
            <a:xfrm>
              <a:off x="7339076" y="33401"/>
              <a:ext cx="4853305" cy="4924425"/>
            </a:xfrm>
            <a:custGeom>
              <a:avLst/>
              <a:gdLst/>
              <a:ahLst/>
              <a:cxnLst/>
              <a:rect l="l" t="t" r="r" b="b"/>
              <a:pathLst>
                <a:path w="4853305" h="4924425">
                  <a:moveTo>
                    <a:pt x="4852924" y="0"/>
                  </a:moveTo>
                  <a:lnTo>
                    <a:pt x="0" y="4852924"/>
                  </a:lnTo>
                </a:path>
                <a:path w="4853305" h="4924425">
                  <a:moveTo>
                    <a:pt x="4852924" y="585850"/>
                  </a:moveTo>
                  <a:lnTo>
                    <a:pt x="514350" y="4924298"/>
                  </a:lnTo>
                </a:path>
              </a:pathLst>
            </a:custGeom>
            <a:ln w="31750">
              <a:solidFill>
                <a:srgbClr val="FFFFFF"/>
              </a:solidFill>
            </a:ln>
          </p:spPr>
          <p:txBody>
            <a:bodyPr wrap="square" lIns="0" tIns="0" rIns="0" bIns="0" rtlCol="0"/>
            <a:lstStyle/>
            <a:p>
              <a:endParaRPr/>
            </a:p>
          </p:txBody>
        </p:sp>
      </p:grpSp>
      <p:sp>
        <p:nvSpPr>
          <p:cNvPr id="7" name="object 7"/>
          <p:cNvSpPr txBox="1">
            <a:spLocks noGrp="1"/>
          </p:cNvSpPr>
          <p:nvPr>
            <p:ph type="title"/>
          </p:nvPr>
        </p:nvSpPr>
        <p:spPr>
          <a:xfrm>
            <a:off x="5852534" y="164569"/>
            <a:ext cx="6297295" cy="1654620"/>
          </a:xfrm>
          <a:prstGeom prst="rect">
            <a:avLst/>
          </a:prstGeom>
        </p:spPr>
        <p:txBody>
          <a:bodyPr vert="horz" wrap="square" lIns="0" tIns="10795" rIns="0" bIns="0" rtlCol="0">
            <a:spAutoFit/>
          </a:bodyPr>
          <a:lstStyle/>
          <a:p>
            <a:pPr marL="12700" marR="5080">
              <a:lnSpc>
                <a:spcPct val="101299"/>
              </a:lnSpc>
              <a:spcBef>
                <a:spcPts val="85"/>
              </a:spcBef>
            </a:pPr>
            <a:r>
              <a:rPr sz="3600" b="1" i="1" spc="-25" dirty="0">
                <a:latin typeface="Cambria Math" panose="02040503050406030204" pitchFamily="18" charset="0"/>
                <a:ea typeface="Cambria Math" panose="02040503050406030204" pitchFamily="18" charset="0"/>
                <a:cs typeface="Times New Roman" panose="02020603050405020304" pitchFamily="18" charset="0"/>
              </a:rPr>
              <a:t>MULTI-</a:t>
            </a:r>
            <a:r>
              <a:rPr sz="3600" b="1" i="1" spc="370" dirty="0">
                <a:latin typeface="Cambria Math" panose="02040503050406030204" pitchFamily="18" charset="0"/>
                <a:ea typeface="Cambria Math" panose="02040503050406030204" pitchFamily="18" charset="0"/>
                <a:cs typeface="Times New Roman" panose="02020603050405020304" pitchFamily="18" charset="0"/>
              </a:rPr>
              <a:t>MODAL</a:t>
            </a:r>
            <a:r>
              <a:rPr sz="3600" b="1" i="1" spc="25" dirty="0">
                <a:latin typeface="Cambria Math" panose="02040503050406030204" pitchFamily="18" charset="0"/>
                <a:ea typeface="Cambria Math" panose="02040503050406030204" pitchFamily="18" charset="0"/>
                <a:cs typeface="Times New Roman" panose="02020603050405020304" pitchFamily="18" charset="0"/>
              </a:rPr>
              <a:t> </a:t>
            </a:r>
            <a:r>
              <a:rPr sz="3600" b="1" i="1" spc="105" dirty="0">
                <a:latin typeface="Cambria Math" panose="02040503050406030204" pitchFamily="18" charset="0"/>
                <a:ea typeface="Cambria Math" panose="02040503050406030204" pitchFamily="18" charset="0"/>
                <a:cs typeface="Times New Roman" panose="02020603050405020304" pitchFamily="18" charset="0"/>
              </a:rPr>
              <a:t>INTEGRATION</a:t>
            </a:r>
            <a:r>
              <a:rPr sz="3600" b="1" i="1" spc="5" dirty="0">
                <a:latin typeface="Cambria Math" panose="02040503050406030204" pitchFamily="18" charset="0"/>
                <a:ea typeface="Cambria Math" panose="02040503050406030204" pitchFamily="18" charset="0"/>
                <a:cs typeface="Times New Roman" panose="02020603050405020304" pitchFamily="18" charset="0"/>
              </a:rPr>
              <a:t> </a:t>
            </a:r>
            <a:r>
              <a:rPr sz="3600" b="1" i="1" spc="215" dirty="0">
                <a:latin typeface="Cambria Math" panose="02040503050406030204" pitchFamily="18" charset="0"/>
                <a:ea typeface="Cambria Math" panose="02040503050406030204" pitchFamily="18" charset="0"/>
                <a:cs typeface="Times New Roman" panose="02020603050405020304" pitchFamily="18" charset="0"/>
              </a:rPr>
              <a:t>OF</a:t>
            </a:r>
            <a:r>
              <a:rPr sz="3600" b="1" i="1" spc="40" dirty="0">
                <a:latin typeface="Cambria Math" panose="02040503050406030204" pitchFamily="18" charset="0"/>
                <a:ea typeface="Cambria Math" panose="02040503050406030204" pitchFamily="18" charset="0"/>
                <a:cs typeface="Times New Roman" panose="02020603050405020304" pitchFamily="18" charset="0"/>
              </a:rPr>
              <a:t> </a:t>
            </a:r>
            <a:r>
              <a:rPr sz="3600" b="1" i="1" spc="105" dirty="0">
                <a:latin typeface="Cambria Math" panose="02040503050406030204" pitchFamily="18" charset="0"/>
                <a:ea typeface="Cambria Math" panose="02040503050406030204" pitchFamily="18" charset="0"/>
                <a:cs typeface="Times New Roman" panose="02020603050405020304" pitchFamily="18" charset="0"/>
              </a:rPr>
              <a:t>EEG- </a:t>
            </a:r>
            <a:r>
              <a:rPr sz="3600" b="1" i="1" dirty="0">
                <a:latin typeface="Cambria Math" panose="02040503050406030204" pitchFamily="18" charset="0"/>
                <a:ea typeface="Cambria Math" panose="02040503050406030204" pitchFamily="18" charset="0"/>
                <a:cs typeface="Times New Roman" panose="02020603050405020304" pitchFamily="18" charset="0"/>
              </a:rPr>
              <a:t>FNIRS</a:t>
            </a:r>
            <a:r>
              <a:rPr sz="3600" b="1" i="1" spc="45" dirty="0">
                <a:latin typeface="Cambria Math" panose="02040503050406030204" pitchFamily="18" charset="0"/>
                <a:ea typeface="Cambria Math" panose="02040503050406030204" pitchFamily="18" charset="0"/>
                <a:cs typeface="Times New Roman" panose="02020603050405020304" pitchFamily="18" charset="0"/>
              </a:rPr>
              <a:t> </a:t>
            </a:r>
            <a:r>
              <a:rPr sz="3600" b="1" i="1" spc="160" dirty="0">
                <a:latin typeface="Cambria Math" panose="02040503050406030204" pitchFamily="18" charset="0"/>
                <a:ea typeface="Cambria Math" panose="02040503050406030204" pitchFamily="18" charset="0"/>
                <a:cs typeface="Times New Roman" panose="02020603050405020304" pitchFamily="18" charset="0"/>
              </a:rPr>
              <a:t>USING</a:t>
            </a:r>
            <a:r>
              <a:rPr sz="3600" b="1" i="1" spc="50" dirty="0">
                <a:latin typeface="Cambria Math" panose="02040503050406030204" pitchFamily="18" charset="0"/>
                <a:ea typeface="Cambria Math" panose="02040503050406030204" pitchFamily="18" charset="0"/>
                <a:cs typeface="Times New Roman" panose="02020603050405020304" pitchFamily="18" charset="0"/>
              </a:rPr>
              <a:t> </a:t>
            </a:r>
            <a:r>
              <a:rPr sz="3600" b="1" i="1" spc="210" dirty="0">
                <a:latin typeface="Cambria Math" panose="02040503050406030204" pitchFamily="18" charset="0"/>
                <a:ea typeface="Cambria Math" panose="02040503050406030204" pitchFamily="18" charset="0"/>
                <a:cs typeface="Times New Roman" panose="02020603050405020304" pitchFamily="18" charset="0"/>
              </a:rPr>
              <a:t>DATA</a:t>
            </a:r>
            <a:r>
              <a:rPr sz="3600" b="1" i="1" spc="45" dirty="0">
                <a:latin typeface="Cambria Math" panose="02040503050406030204" pitchFamily="18" charset="0"/>
                <a:ea typeface="Cambria Math" panose="02040503050406030204" pitchFamily="18" charset="0"/>
                <a:cs typeface="Times New Roman" panose="02020603050405020304" pitchFamily="18" charset="0"/>
              </a:rPr>
              <a:t> </a:t>
            </a:r>
            <a:r>
              <a:rPr sz="3600" b="1" i="1" spc="180" dirty="0">
                <a:latin typeface="Cambria Math" panose="02040503050406030204" pitchFamily="18" charset="0"/>
                <a:ea typeface="Cambria Math" panose="02040503050406030204" pitchFamily="18" charset="0"/>
                <a:cs typeface="Times New Roman" panose="02020603050405020304" pitchFamily="18" charset="0"/>
              </a:rPr>
              <a:t>AUGMENTATION </a:t>
            </a:r>
            <a:r>
              <a:rPr sz="3600" b="1" i="1" spc="465" dirty="0">
                <a:latin typeface="Cambria Math" panose="02040503050406030204" pitchFamily="18" charset="0"/>
                <a:ea typeface="Cambria Math" panose="02040503050406030204" pitchFamily="18" charset="0"/>
                <a:cs typeface="Times New Roman" panose="02020603050405020304" pitchFamily="18" charset="0"/>
              </a:rPr>
              <a:t>CGAN</a:t>
            </a:r>
            <a:endParaRPr sz="3600" b="1" i="1"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8" name="object 8"/>
          <p:cNvSpPr txBox="1"/>
          <p:nvPr/>
        </p:nvSpPr>
        <p:spPr>
          <a:xfrm>
            <a:off x="7854314" y="2179821"/>
            <a:ext cx="2637155" cy="754694"/>
          </a:xfrm>
          <a:prstGeom prst="rect">
            <a:avLst/>
          </a:prstGeom>
        </p:spPr>
        <p:txBody>
          <a:bodyPr vert="horz" wrap="square" lIns="0" tIns="15875" rIns="0" bIns="0" rtlCol="0">
            <a:spAutoFit/>
          </a:bodyPr>
          <a:lstStyle/>
          <a:p>
            <a:pPr marL="12700" marR="5080" indent="333375">
              <a:lnSpc>
                <a:spcPct val="100000"/>
              </a:lnSpc>
              <a:spcBef>
                <a:spcPts val="125"/>
              </a:spcBef>
            </a:pPr>
            <a:r>
              <a:rPr lang="en-IN" sz="2000" dirty="0">
                <a:latin typeface="Times New Roman" panose="02020603050405020304" pitchFamily="18" charset="0"/>
                <a:cs typeface="Times New Roman" panose="02020603050405020304" pitchFamily="18" charset="0"/>
              </a:rPr>
              <a:t>   </a:t>
            </a:r>
            <a:r>
              <a:rPr sz="2400" dirty="0">
                <a:latin typeface="Cambria Math" panose="02040503050406030204" pitchFamily="18" charset="0"/>
                <a:ea typeface="Cambria Math" panose="02040503050406030204" pitchFamily="18" charset="0"/>
                <a:cs typeface="Times New Roman" panose="02020603050405020304" pitchFamily="18" charset="0"/>
              </a:rPr>
              <a:t>GUIDED</a:t>
            </a:r>
            <a:r>
              <a:rPr sz="2400" spc="-35" dirty="0">
                <a:latin typeface="Cambria Math" panose="02040503050406030204" pitchFamily="18" charset="0"/>
                <a:ea typeface="Cambria Math" panose="02040503050406030204" pitchFamily="18" charset="0"/>
                <a:cs typeface="Times New Roman" panose="02020603050405020304" pitchFamily="18" charset="0"/>
              </a:rPr>
              <a:t> BY </a:t>
            </a:r>
            <a:r>
              <a:rPr sz="2400" spc="-45" dirty="0">
                <a:latin typeface="Cambria Math" panose="02040503050406030204" pitchFamily="18" charset="0"/>
                <a:ea typeface="Cambria Math" panose="02040503050406030204" pitchFamily="18" charset="0"/>
                <a:cs typeface="Times New Roman" panose="02020603050405020304" pitchFamily="18" charset="0"/>
              </a:rPr>
              <a:t>DR.T.JAYASHANKAR</a:t>
            </a:r>
            <a:endParaRPr sz="24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9" name="object 9"/>
          <p:cNvSpPr txBox="1"/>
          <p:nvPr/>
        </p:nvSpPr>
        <p:spPr>
          <a:xfrm>
            <a:off x="8076108" y="3295147"/>
            <a:ext cx="2261871" cy="385362"/>
          </a:xfrm>
          <a:prstGeom prst="rect">
            <a:avLst/>
          </a:prstGeom>
        </p:spPr>
        <p:txBody>
          <a:bodyPr vert="horz" wrap="square" lIns="0" tIns="15875" rIns="0" bIns="0" rtlCol="0">
            <a:spAutoFit/>
          </a:bodyPr>
          <a:lstStyle/>
          <a:p>
            <a:pPr marL="12700">
              <a:lnSpc>
                <a:spcPct val="100000"/>
              </a:lnSpc>
              <a:spcBef>
                <a:spcPts val="125"/>
              </a:spcBef>
            </a:pPr>
            <a:r>
              <a:rPr sz="2400" dirty="0">
                <a:latin typeface="Cambria Math"/>
                <a:cs typeface="Cambria Math"/>
              </a:rPr>
              <a:t>TEAM</a:t>
            </a:r>
            <a:r>
              <a:rPr sz="2400" spc="-65" dirty="0">
                <a:latin typeface="Cambria Math"/>
                <a:cs typeface="Cambria Math"/>
              </a:rPr>
              <a:t> </a:t>
            </a:r>
            <a:r>
              <a:rPr sz="2400" spc="-10" dirty="0">
                <a:latin typeface="Cambria Math"/>
                <a:cs typeface="Cambria Math"/>
              </a:rPr>
              <a:t>MEMBERS</a:t>
            </a:r>
            <a:endParaRPr sz="2400" dirty="0">
              <a:latin typeface="Cambria Math"/>
              <a:cs typeface="Cambria Math"/>
            </a:endParaRPr>
          </a:p>
        </p:txBody>
      </p:sp>
      <p:sp>
        <p:nvSpPr>
          <p:cNvPr id="10" name="object 10"/>
          <p:cNvSpPr txBox="1"/>
          <p:nvPr/>
        </p:nvSpPr>
        <p:spPr>
          <a:xfrm>
            <a:off x="6220638" y="4370861"/>
            <a:ext cx="3710940" cy="944880"/>
          </a:xfrm>
          <a:prstGeom prst="rect">
            <a:avLst/>
          </a:prstGeom>
        </p:spPr>
        <p:txBody>
          <a:bodyPr vert="horz" wrap="square" lIns="0" tIns="15875" rIns="0" bIns="0" rtlCol="0">
            <a:spAutoFit/>
          </a:bodyPr>
          <a:lstStyle/>
          <a:p>
            <a:pPr marL="12700">
              <a:lnSpc>
                <a:spcPct val="100000"/>
              </a:lnSpc>
              <a:spcBef>
                <a:spcPts val="125"/>
              </a:spcBef>
            </a:pPr>
            <a:r>
              <a:rPr sz="2000" spc="-10" dirty="0">
                <a:latin typeface="Cambria Math"/>
                <a:cs typeface="Cambria Math"/>
              </a:rPr>
              <a:t>SARAVANAN</a:t>
            </a:r>
            <a:r>
              <a:rPr sz="2000" spc="130" dirty="0">
                <a:latin typeface="Cambria Math"/>
                <a:cs typeface="Cambria Math"/>
              </a:rPr>
              <a:t> </a:t>
            </a:r>
            <a:r>
              <a:rPr sz="2000" spc="-50" dirty="0">
                <a:latin typeface="Cambria Math"/>
                <a:cs typeface="Cambria Math"/>
              </a:rPr>
              <a:t>K</a:t>
            </a:r>
            <a:endParaRPr sz="2000" dirty="0">
              <a:latin typeface="Cambria Math"/>
              <a:cs typeface="Cambria Math"/>
            </a:endParaRPr>
          </a:p>
          <a:p>
            <a:pPr marL="12700" marR="5080">
              <a:lnSpc>
                <a:spcPct val="100000"/>
              </a:lnSpc>
              <a:spcBef>
                <a:spcPts val="5"/>
              </a:spcBef>
            </a:pPr>
            <a:r>
              <a:rPr sz="2000" dirty="0">
                <a:latin typeface="Cambria Math"/>
                <a:cs typeface="Cambria Math"/>
              </a:rPr>
              <a:t>SYED</a:t>
            </a:r>
            <a:r>
              <a:rPr sz="2000" spc="-15" dirty="0">
                <a:latin typeface="Cambria Math"/>
                <a:cs typeface="Cambria Math"/>
              </a:rPr>
              <a:t> </a:t>
            </a:r>
            <a:r>
              <a:rPr sz="2000" spc="-35" dirty="0">
                <a:latin typeface="Cambria Math"/>
                <a:cs typeface="Cambria Math"/>
              </a:rPr>
              <a:t>RABIYATHUL</a:t>
            </a:r>
            <a:r>
              <a:rPr sz="2000" spc="-50" dirty="0">
                <a:latin typeface="Cambria Math"/>
                <a:cs typeface="Cambria Math"/>
              </a:rPr>
              <a:t> </a:t>
            </a:r>
            <a:r>
              <a:rPr sz="2000" spc="-35" dirty="0">
                <a:latin typeface="Cambria Math"/>
                <a:cs typeface="Cambria Math"/>
              </a:rPr>
              <a:t>BASARIYA</a:t>
            </a:r>
            <a:r>
              <a:rPr sz="2000" spc="-75" dirty="0">
                <a:latin typeface="Cambria Math"/>
                <a:cs typeface="Cambria Math"/>
              </a:rPr>
              <a:t> </a:t>
            </a:r>
            <a:r>
              <a:rPr sz="2000" dirty="0">
                <a:latin typeface="Cambria Math"/>
                <a:cs typeface="Cambria Math"/>
              </a:rPr>
              <a:t>S</a:t>
            </a:r>
            <a:r>
              <a:rPr sz="2000" spc="-45" dirty="0">
                <a:latin typeface="Cambria Math"/>
                <a:cs typeface="Cambria Math"/>
              </a:rPr>
              <a:t> </a:t>
            </a:r>
            <a:r>
              <a:rPr sz="2000" spc="-50" dirty="0">
                <a:latin typeface="Cambria Math"/>
                <a:cs typeface="Cambria Math"/>
              </a:rPr>
              <a:t>M </a:t>
            </a:r>
            <a:r>
              <a:rPr sz="2000" dirty="0">
                <a:latin typeface="Cambria Math"/>
                <a:cs typeface="Cambria Math"/>
              </a:rPr>
              <a:t>PRIYADHARSHINI</a:t>
            </a:r>
            <a:r>
              <a:rPr sz="2000" spc="105" dirty="0">
                <a:latin typeface="Cambria Math"/>
                <a:cs typeface="Cambria Math"/>
              </a:rPr>
              <a:t> </a:t>
            </a:r>
            <a:r>
              <a:rPr sz="2000" spc="-50" dirty="0">
                <a:latin typeface="Cambria Math"/>
                <a:cs typeface="Cambria Math"/>
              </a:rPr>
              <a:t>J</a:t>
            </a:r>
            <a:endParaRPr sz="2000" dirty="0">
              <a:latin typeface="Cambria Math"/>
              <a:cs typeface="Cambria Math"/>
            </a:endParaRPr>
          </a:p>
        </p:txBody>
      </p:sp>
      <p:sp>
        <p:nvSpPr>
          <p:cNvPr id="11" name="object 11"/>
          <p:cNvSpPr txBox="1"/>
          <p:nvPr/>
        </p:nvSpPr>
        <p:spPr>
          <a:xfrm>
            <a:off x="10291940" y="4370861"/>
            <a:ext cx="1736725" cy="944880"/>
          </a:xfrm>
          <a:prstGeom prst="rect">
            <a:avLst/>
          </a:prstGeom>
        </p:spPr>
        <p:txBody>
          <a:bodyPr vert="horz" wrap="square" lIns="0" tIns="15875" rIns="0" bIns="0" rtlCol="0">
            <a:spAutoFit/>
          </a:bodyPr>
          <a:lstStyle/>
          <a:p>
            <a:pPr marL="24130">
              <a:lnSpc>
                <a:spcPct val="100000"/>
              </a:lnSpc>
              <a:spcBef>
                <a:spcPts val="125"/>
              </a:spcBef>
            </a:pPr>
            <a:r>
              <a:rPr sz="2000" spc="-10" dirty="0">
                <a:latin typeface="Cambria Math"/>
                <a:cs typeface="Cambria Math"/>
              </a:rPr>
              <a:t>810021106069</a:t>
            </a:r>
            <a:endParaRPr sz="2000" dirty="0">
              <a:latin typeface="Cambria Math"/>
              <a:cs typeface="Cambria Math"/>
            </a:endParaRPr>
          </a:p>
          <a:p>
            <a:pPr marL="12700">
              <a:lnSpc>
                <a:spcPct val="100000"/>
              </a:lnSpc>
              <a:spcBef>
                <a:spcPts val="5"/>
              </a:spcBef>
            </a:pPr>
            <a:r>
              <a:rPr sz="2000" spc="-10" dirty="0">
                <a:latin typeface="Cambria Math"/>
                <a:cs typeface="Cambria Math"/>
              </a:rPr>
              <a:t>810021106085</a:t>
            </a:r>
            <a:endParaRPr sz="2000" dirty="0">
              <a:latin typeface="Cambria Math"/>
              <a:cs typeface="Cambria Math"/>
            </a:endParaRPr>
          </a:p>
          <a:p>
            <a:pPr marL="26034">
              <a:lnSpc>
                <a:spcPct val="100000"/>
              </a:lnSpc>
            </a:pPr>
            <a:r>
              <a:rPr sz="2000" spc="-10" dirty="0">
                <a:latin typeface="Cambria Math"/>
                <a:cs typeface="Cambria Math"/>
              </a:rPr>
              <a:t>810021106722</a:t>
            </a:r>
            <a:endParaRPr sz="2000" dirty="0">
              <a:latin typeface="Cambria Math"/>
              <a:cs typeface="Cambria Mat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32E264-7DBD-BF6A-27E5-9B62981F1C63}"/>
              </a:ext>
            </a:extLst>
          </p:cNvPr>
          <p:cNvSpPr txBox="1"/>
          <p:nvPr/>
        </p:nvSpPr>
        <p:spPr>
          <a:xfrm>
            <a:off x="762000" y="408942"/>
            <a:ext cx="10134600" cy="6040115"/>
          </a:xfrm>
          <a:prstGeom prst="rect">
            <a:avLst/>
          </a:prstGeom>
          <a:noFill/>
        </p:spPr>
        <p:txBody>
          <a:bodyPr wrap="square">
            <a:spAutoFit/>
          </a:bodyPr>
          <a:lstStyle/>
          <a:p>
            <a:pPr marL="12700">
              <a:lnSpc>
                <a:spcPct val="100000"/>
              </a:lnSpc>
            </a:pPr>
            <a:r>
              <a:rPr lang="en-US" sz="3200" u="heavy" dirty="0">
                <a:uFill>
                  <a:solidFill>
                    <a:srgbClr val="000000"/>
                  </a:solidFill>
                </a:uFill>
                <a:latin typeface="Cambria Math" panose="02040503050406030204" pitchFamily="18" charset="0"/>
                <a:ea typeface="Cambria Math" panose="02040503050406030204" pitchFamily="18" charset="0"/>
                <a:cs typeface="Cambria Math"/>
              </a:rPr>
              <a:t>Multimodal</a:t>
            </a:r>
            <a:r>
              <a:rPr lang="en-US" sz="3200" u="heavy" spc="-75" dirty="0">
                <a:uFill>
                  <a:solidFill>
                    <a:srgbClr val="000000"/>
                  </a:solidFill>
                </a:uFill>
                <a:latin typeface="Cambria Math" panose="02040503050406030204" pitchFamily="18" charset="0"/>
                <a:ea typeface="Cambria Math" panose="02040503050406030204" pitchFamily="18" charset="0"/>
                <a:cs typeface="Cambria Math"/>
              </a:rPr>
              <a:t> </a:t>
            </a:r>
            <a:r>
              <a:rPr lang="en-US" sz="3200" u="heavy" spc="-10" dirty="0">
                <a:uFill>
                  <a:solidFill>
                    <a:srgbClr val="000000"/>
                  </a:solidFill>
                </a:uFill>
                <a:latin typeface="Cambria Math" panose="02040503050406030204" pitchFamily="18" charset="0"/>
                <a:ea typeface="Cambria Math" panose="02040503050406030204" pitchFamily="18" charset="0"/>
                <a:cs typeface="Cambria Math"/>
              </a:rPr>
              <a:t>fusion:</a:t>
            </a:r>
            <a:endParaRPr lang="en-US" sz="3200" dirty="0">
              <a:latin typeface="Cambria Math" panose="02040503050406030204" pitchFamily="18" charset="0"/>
              <a:ea typeface="Cambria Math" panose="02040503050406030204" pitchFamily="18" charset="0"/>
              <a:cs typeface="Cambria Math"/>
            </a:endParaRPr>
          </a:p>
          <a:p>
            <a:pPr>
              <a:lnSpc>
                <a:spcPct val="100000"/>
              </a:lnSpc>
              <a:spcBef>
                <a:spcPts val="65"/>
              </a:spcBef>
            </a:pPr>
            <a:endParaRPr lang="en-US" sz="3200" dirty="0">
              <a:latin typeface="Cambria Math" panose="02040503050406030204" pitchFamily="18" charset="0"/>
              <a:ea typeface="Cambria Math" panose="02040503050406030204" pitchFamily="18" charset="0"/>
              <a:cs typeface="Cambria Math"/>
            </a:endParaRPr>
          </a:p>
          <a:p>
            <a:pPr marL="12700" marR="346075">
              <a:lnSpc>
                <a:spcPct val="100000"/>
              </a:lnSpc>
            </a:pPr>
            <a:r>
              <a:rPr lang="en-US" sz="3200" dirty="0">
                <a:latin typeface="Cambria Math" panose="02040503050406030204" pitchFamily="18" charset="0"/>
                <a:ea typeface="Cambria Math" panose="02040503050406030204" pitchFamily="18" charset="0"/>
                <a:cs typeface="Cambria Math"/>
              </a:rPr>
              <a:t>Combining</a:t>
            </a:r>
            <a:r>
              <a:rPr lang="en-US" sz="3200" spc="-5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data</a:t>
            </a:r>
            <a:r>
              <a:rPr lang="en-US" sz="3200" spc="-4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from</a:t>
            </a:r>
            <a:r>
              <a:rPr lang="en-US" sz="3200" spc="-6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multiple</a:t>
            </a:r>
            <a:r>
              <a:rPr lang="en-US" sz="3200" spc="-4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sources</a:t>
            </a:r>
            <a:r>
              <a:rPr lang="en-US" sz="3200" spc="-6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or</a:t>
            </a:r>
            <a:r>
              <a:rPr lang="en-US" sz="3200" spc="-4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modalities</a:t>
            </a:r>
            <a:r>
              <a:rPr lang="en-US" sz="3200" spc="-65" dirty="0">
                <a:latin typeface="Cambria Math" panose="02040503050406030204" pitchFamily="18" charset="0"/>
                <a:ea typeface="Cambria Math" panose="02040503050406030204" pitchFamily="18" charset="0"/>
                <a:cs typeface="Cambria Math"/>
              </a:rPr>
              <a:t> </a:t>
            </a:r>
            <a:r>
              <a:rPr lang="en-US" sz="3200" spc="-25" dirty="0">
                <a:latin typeface="Cambria Math" panose="02040503050406030204" pitchFamily="18" charset="0"/>
                <a:ea typeface="Cambria Math" panose="02040503050406030204" pitchFamily="18" charset="0"/>
                <a:cs typeface="Cambria Math"/>
              </a:rPr>
              <a:t>to </a:t>
            </a:r>
            <a:r>
              <a:rPr lang="en-US" sz="3200" spc="-10" dirty="0">
                <a:latin typeface="Cambria Math" panose="02040503050406030204" pitchFamily="18" charset="0"/>
                <a:ea typeface="Cambria Math" panose="02040503050406030204" pitchFamily="18" charset="0"/>
                <a:cs typeface="Cambria Math"/>
              </a:rPr>
              <a:t>improve</a:t>
            </a:r>
            <a:r>
              <a:rPr lang="en-US" sz="3200" spc="-40" dirty="0">
                <a:latin typeface="Cambria Math" panose="02040503050406030204" pitchFamily="18" charset="0"/>
                <a:ea typeface="Cambria Math" panose="02040503050406030204" pitchFamily="18" charset="0"/>
                <a:cs typeface="Cambria Math"/>
              </a:rPr>
              <a:t> </a:t>
            </a:r>
            <a:r>
              <a:rPr lang="en-US" sz="3200" spc="-30" dirty="0">
                <a:latin typeface="Cambria Math" panose="02040503050406030204" pitchFamily="18" charset="0"/>
                <a:ea typeface="Cambria Math" panose="02040503050406030204" pitchFamily="18" charset="0"/>
                <a:cs typeface="Cambria Math"/>
              </a:rPr>
              <a:t>accuracy,</a:t>
            </a:r>
            <a:r>
              <a:rPr lang="en-US" sz="3200" spc="-7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robustness,</a:t>
            </a:r>
            <a:r>
              <a:rPr lang="en-US" sz="3200" spc="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or</a:t>
            </a:r>
            <a:r>
              <a:rPr lang="en-US" sz="3200" spc="-4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user</a:t>
            </a:r>
            <a:r>
              <a:rPr lang="en-US" sz="3200" spc="-3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experience.</a:t>
            </a:r>
            <a:endParaRPr lang="en-US" sz="3200" dirty="0">
              <a:latin typeface="Cambria Math" panose="02040503050406030204" pitchFamily="18" charset="0"/>
              <a:ea typeface="Cambria Math" panose="02040503050406030204" pitchFamily="18" charset="0"/>
              <a:cs typeface="Cambria Math"/>
            </a:endParaRPr>
          </a:p>
          <a:p>
            <a:pPr>
              <a:lnSpc>
                <a:spcPct val="100000"/>
              </a:lnSpc>
              <a:spcBef>
                <a:spcPts val="65"/>
              </a:spcBef>
            </a:pPr>
            <a:endParaRPr lang="en-US" sz="3200" dirty="0">
              <a:latin typeface="Cambria Math" panose="02040503050406030204" pitchFamily="18" charset="0"/>
              <a:ea typeface="Cambria Math" panose="02040503050406030204" pitchFamily="18" charset="0"/>
              <a:cs typeface="Cambria Math"/>
            </a:endParaRPr>
          </a:p>
          <a:p>
            <a:pPr marL="12700">
              <a:lnSpc>
                <a:spcPct val="100000"/>
              </a:lnSpc>
            </a:pPr>
            <a:r>
              <a:rPr lang="en-US" sz="3200" dirty="0">
                <a:latin typeface="Cambria Math" panose="02040503050406030204" pitchFamily="18" charset="0"/>
                <a:ea typeface="Cambria Math" panose="02040503050406030204" pitchFamily="18" charset="0"/>
                <a:cs typeface="Cambria Math"/>
              </a:rPr>
              <a:t>Examples</a:t>
            </a:r>
            <a:r>
              <a:rPr lang="en-US" sz="3200" spc="-7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of</a:t>
            </a:r>
            <a:r>
              <a:rPr lang="en-US" sz="3200" spc="-4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multimodal</a:t>
            </a:r>
            <a:r>
              <a:rPr lang="en-US" sz="3200" spc="-5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systems</a:t>
            </a:r>
            <a:r>
              <a:rPr lang="en-US" sz="3200" spc="-7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include:</a:t>
            </a:r>
            <a:endParaRPr lang="en-US" sz="3200" dirty="0">
              <a:latin typeface="Cambria Math" panose="02040503050406030204" pitchFamily="18" charset="0"/>
              <a:ea typeface="Cambria Math" panose="02040503050406030204" pitchFamily="18" charset="0"/>
              <a:cs typeface="Cambria Math"/>
            </a:endParaRPr>
          </a:p>
          <a:p>
            <a:pPr>
              <a:lnSpc>
                <a:spcPct val="100000"/>
              </a:lnSpc>
              <a:spcBef>
                <a:spcPts val="60"/>
              </a:spcBef>
            </a:pPr>
            <a:endParaRPr lang="en-US" sz="3200" dirty="0">
              <a:latin typeface="Cambria Math" panose="02040503050406030204" pitchFamily="18" charset="0"/>
              <a:ea typeface="Cambria Math" panose="02040503050406030204" pitchFamily="18" charset="0"/>
              <a:cs typeface="Cambria Math"/>
            </a:endParaRPr>
          </a:p>
          <a:p>
            <a:pPr marL="924560" indent="-454659" algn="just">
              <a:lnSpc>
                <a:spcPct val="100000"/>
              </a:lnSpc>
              <a:buAutoNum type="arabicPeriod"/>
              <a:tabLst>
                <a:tab pos="924560" algn="l"/>
              </a:tabLst>
            </a:pPr>
            <a:r>
              <a:rPr lang="en-US" sz="3200" spc="-20" dirty="0">
                <a:latin typeface="Cambria Math" panose="02040503050406030204" pitchFamily="18" charset="0"/>
                <a:ea typeface="Cambria Math" panose="02040503050406030204" pitchFamily="18" charset="0"/>
                <a:cs typeface="Cambria Math"/>
              </a:rPr>
              <a:t>Voice</a:t>
            </a:r>
            <a:r>
              <a:rPr lang="en-US" sz="3200" spc="-6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assistants</a:t>
            </a:r>
            <a:r>
              <a:rPr lang="en-US" sz="3200" spc="-6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with</a:t>
            </a:r>
            <a:r>
              <a:rPr lang="en-US" sz="3200" spc="-3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visual</a:t>
            </a:r>
            <a:r>
              <a:rPr lang="en-US" sz="3200" spc="-3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feedback</a:t>
            </a:r>
            <a:endParaRPr lang="en-US" sz="3200" dirty="0">
              <a:latin typeface="Cambria Math" panose="02040503050406030204" pitchFamily="18" charset="0"/>
              <a:ea typeface="Cambria Math" panose="02040503050406030204" pitchFamily="18" charset="0"/>
              <a:cs typeface="Cambria Math"/>
            </a:endParaRPr>
          </a:p>
          <a:p>
            <a:pPr marL="924560" indent="-454659" algn="just">
              <a:lnSpc>
                <a:spcPct val="100000"/>
              </a:lnSpc>
              <a:spcBef>
                <a:spcPts val="5"/>
              </a:spcBef>
              <a:buAutoNum type="arabicPeriod"/>
              <a:tabLst>
                <a:tab pos="924560" algn="l"/>
              </a:tabLst>
            </a:pPr>
            <a:r>
              <a:rPr lang="en-US" sz="3200" spc="-10" dirty="0">
                <a:latin typeface="Cambria Math" panose="02040503050406030204" pitchFamily="18" charset="0"/>
                <a:ea typeface="Cambria Math" panose="02040503050406030204" pitchFamily="18" charset="0"/>
                <a:cs typeface="Cambria Math"/>
              </a:rPr>
              <a:t>Gesture-</a:t>
            </a:r>
            <a:r>
              <a:rPr lang="en-US" sz="3200" dirty="0">
                <a:latin typeface="Cambria Math" panose="02040503050406030204" pitchFamily="18" charset="0"/>
                <a:ea typeface="Cambria Math" panose="02040503050406030204" pitchFamily="18" charset="0"/>
                <a:cs typeface="Cambria Math"/>
              </a:rPr>
              <a:t>based</a:t>
            </a:r>
            <a:r>
              <a:rPr lang="en-US" sz="3200" spc="-4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interfaces</a:t>
            </a:r>
            <a:r>
              <a:rPr lang="en-US" sz="3200" spc="-2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with</a:t>
            </a:r>
            <a:r>
              <a:rPr lang="en-US" sz="3200" spc="-6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audio</a:t>
            </a:r>
            <a:r>
              <a:rPr lang="en-US" sz="3200" spc="-6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feedback</a:t>
            </a:r>
            <a:endParaRPr lang="en-US" sz="3200" dirty="0">
              <a:latin typeface="Cambria Math" panose="02040503050406030204" pitchFamily="18" charset="0"/>
              <a:ea typeface="Cambria Math" panose="02040503050406030204" pitchFamily="18" charset="0"/>
              <a:cs typeface="Cambria Math"/>
            </a:endParaRPr>
          </a:p>
          <a:p>
            <a:pPr marL="924560" marR="5080" indent="-454659" algn="just">
              <a:lnSpc>
                <a:spcPct val="100000"/>
              </a:lnSpc>
              <a:spcBef>
                <a:spcPts val="5"/>
              </a:spcBef>
              <a:buAutoNum type="arabicPeriod"/>
              <a:tabLst>
                <a:tab pos="927735" algn="l"/>
              </a:tabLst>
            </a:pPr>
            <a:r>
              <a:rPr lang="en-US" sz="3200" dirty="0">
                <a:latin typeface="Cambria Math" panose="02040503050406030204" pitchFamily="18" charset="0"/>
                <a:ea typeface="Cambria Math" panose="02040503050406030204" pitchFamily="18" charset="0"/>
                <a:cs typeface="Cambria Math"/>
              </a:rPr>
              <a:t>BCIs</a:t>
            </a:r>
            <a:r>
              <a:rPr lang="en-US" sz="3200" spc="459"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that</a:t>
            </a:r>
            <a:r>
              <a:rPr lang="en-US" sz="3200" spc="434"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use</a:t>
            </a:r>
            <a:r>
              <a:rPr lang="en-US" sz="3200" spc="47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EEG</a:t>
            </a:r>
            <a:r>
              <a:rPr lang="en-US" sz="3200" spc="44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and</a:t>
            </a:r>
            <a:r>
              <a:rPr lang="en-US" sz="3200" spc="440" dirty="0">
                <a:latin typeface="Cambria Math" panose="02040503050406030204" pitchFamily="18" charset="0"/>
                <a:ea typeface="Cambria Math" panose="02040503050406030204" pitchFamily="18" charset="0"/>
                <a:cs typeface="Cambria Math"/>
              </a:rPr>
              <a:t> </a:t>
            </a:r>
            <a:r>
              <a:rPr lang="en-US" sz="3200" spc="-30" dirty="0">
                <a:latin typeface="Cambria Math" panose="02040503050406030204" pitchFamily="18" charset="0"/>
                <a:ea typeface="Cambria Math" panose="02040503050406030204" pitchFamily="18" charset="0"/>
                <a:cs typeface="Cambria Math"/>
              </a:rPr>
              <a:t>eye-</a:t>
            </a:r>
            <a:r>
              <a:rPr lang="en-US" sz="3200" spc="-10" dirty="0" err="1">
                <a:latin typeface="Cambria Math" panose="02040503050406030204" pitchFamily="18" charset="0"/>
                <a:ea typeface="Cambria Math" panose="02040503050406030204" pitchFamily="18" charset="0"/>
                <a:cs typeface="Cambria Math"/>
              </a:rPr>
              <a:t>trackingMultimodal</a:t>
            </a:r>
            <a:r>
              <a:rPr lang="en-US" sz="3200" spc="-1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systems</a:t>
            </a:r>
            <a:r>
              <a:rPr lang="en-US" sz="3200" spc="35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can</a:t>
            </a:r>
            <a:r>
              <a:rPr lang="en-US" sz="3200" spc="34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enhance</a:t>
            </a:r>
            <a:r>
              <a:rPr lang="en-US" sz="3200" spc="38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user</a:t>
            </a:r>
            <a:r>
              <a:rPr lang="en-US" sz="3200" spc="370"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experience,</a:t>
            </a:r>
            <a:r>
              <a:rPr lang="en-US" sz="3200" spc="39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improve 	</a:t>
            </a:r>
            <a:r>
              <a:rPr lang="en-US" sz="3200" spc="-20" dirty="0">
                <a:latin typeface="Cambria Math" panose="02040503050406030204" pitchFamily="18" charset="0"/>
                <a:ea typeface="Cambria Math" panose="02040503050406030204" pitchFamily="18" charset="0"/>
                <a:cs typeface="Cambria Math"/>
              </a:rPr>
              <a:t>accessibility,</a:t>
            </a:r>
            <a:r>
              <a:rPr lang="en-US" sz="3200" spc="-2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and</a:t>
            </a:r>
            <a:r>
              <a:rPr lang="en-US" sz="3200" spc="-25" dirty="0">
                <a:latin typeface="Cambria Math" panose="02040503050406030204" pitchFamily="18" charset="0"/>
                <a:ea typeface="Cambria Math" panose="02040503050406030204" pitchFamily="18" charset="0"/>
                <a:cs typeface="Cambria Math"/>
              </a:rPr>
              <a:t> </a:t>
            </a:r>
            <a:r>
              <a:rPr lang="en-US" sz="3200" dirty="0">
                <a:latin typeface="Cambria Math" panose="02040503050406030204" pitchFamily="18" charset="0"/>
                <a:ea typeface="Cambria Math" panose="02040503050406030204" pitchFamily="18" charset="0"/>
                <a:cs typeface="Cambria Math"/>
              </a:rPr>
              <a:t>increase </a:t>
            </a:r>
            <a:r>
              <a:rPr lang="en-US" sz="3200" spc="-10" dirty="0">
                <a:latin typeface="Cambria Math" panose="02040503050406030204" pitchFamily="18" charset="0"/>
                <a:ea typeface="Cambria Math" panose="02040503050406030204" pitchFamily="18" charset="0"/>
                <a:cs typeface="Cambria Math"/>
              </a:rPr>
              <a:t>interaction</a:t>
            </a:r>
            <a:r>
              <a:rPr lang="en-US" sz="3200" spc="-15" dirty="0">
                <a:latin typeface="Cambria Math" panose="02040503050406030204" pitchFamily="18" charset="0"/>
                <a:ea typeface="Cambria Math" panose="02040503050406030204" pitchFamily="18" charset="0"/>
                <a:cs typeface="Cambria Math"/>
              </a:rPr>
              <a:t> </a:t>
            </a:r>
            <a:r>
              <a:rPr lang="en-US" sz="3200" spc="-10" dirty="0">
                <a:latin typeface="Cambria Math" panose="02040503050406030204" pitchFamily="18" charset="0"/>
                <a:ea typeface="Cambria Math" panose="02040503050406030204" pitchFamily="18" charset="0"/>
                <a:cs typeface="Cambria Math"/>
              </a:rPr>
              <a:t>flexibility.</a:t>
            </a:r>
            <a:endParaRPr lang="en-US" sz="3200" dirty="0">
              <a:latin typeface="Cambria Math" panose="02040503050406030204" pitchFamily="18" charset="0"/>
              <a:ea typeface="Cambria Math" panose="02040503050406030204" pitchFamily="18" charset="0"/>
              <a:cs typeface="Cambria Math"/>
            </a:endParaRPr>
          </a:p>
        </p:txBody>
      </p:sp>
    </p:spTree>
    <p:extLst>
      <p:ext uri="{BB962C8B-B14F-4D97-AF65-F5344CB8AC3E}">
        <p14:creationId xmlns:p14="http://schemas.microsoft.com/office/powerpoint/2010/main" val="1308025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19850" y="342900"/>
            <a:ext cx="5600700" cy="6267450"/>
          </a:xfrm>
          <a:prstGeom prst="rect">
            <a:avLst/>
          </a:prstGeom>
        </p:spPr>
      </p:pic>
      <p:sp>
        <p:nvSpPr>
          <p:cNvPr id="3" name="object 3"/>
          <p:cNvSpPr txBox="1"/>
          <p:nvPr/>
        </p:nvSpPr>
        <p:spPr>
          <a:xfrm>
            <a:off x="78739" y="685800"/>
            <a:ext cx="6341111" cy="4905189"/>
          </a:xfrm>
          <a:prstGeom prst="rect">
            <a:avLst/>
          </a:prstGeom>
        </p:spPr>
        <p:txBody>
          <a:bodyPr vert="horz" wrap="square" lIns="0" tIns="16510" rIns="0" bIns="0" rtlCol="0">
            <a:spAutoFit/>
          </a:bodyPr>
          <a:lstStyle/>
          <a:p>
            <a:pPr marL="226695">
              <a:lnSpc>
                <a:spcPct val="100000"/>
              </a:lnSpc>
              <a:spcBef>
                <a:spcPts val="130"/>
              </a:spcBef>
            </a:pPr>
            <a:r>
              <a:rPr sz="3600" b="1" spc="-170" dirty="0">
                <a:latin typeface="Cambria Math" panose="02040503050406030204" pitchFamily="18" charset="0"/>
                <a:ea typeface="Cambria Math" panose="02040503050406030204" pitchFamily="18" charset="0"/>
                <a:cs typeface="Times New Roman"/>
              </a:rPr>
              <a:t>MULTI</a:t>
            </a:r>
            <a:r>
              <a:rPr sz="3600" b="1" spc="35" dirty="0">
                <a:latin typeface="Cambria Math" panose="02040503050406030204" pitchFamily="18" charset="0"/>
                <a:ea typeface="Cambria Math" panose="02040503050406030204" pitchFamily="18" charset="0"/>
                <a:cs typeface="Times New Roman"/>
              </a:rPr>
              <a:t> </a:t>
            </a:r>
            <a:r>
              <a:rPr sz="3600" b="1" spc="-180" dirty="0">
                <a:latin typeface="Cambria Math" panose="02040503050406030204" pitchFamily="18" charset="0"/>
                <a:ea typeface="Cambria Math" panose="02040503050406030204" pitchFamily="18" charset="0"/>
                <a:cs typeface="Times New Roman"/>
              </a:rPr>
              <a:t>MODAL</a:t>
            </a:r>
            <a:r>
              <a:rPr sz="3600" b="1" spc="70" dirty="0">
                <a:latin typeface="Cambria Math" panose="02040503050406030204" pitchFamily="18" charset="0"/>
                <a:ea typeface="Cambria Math" panose="02040503050406030204" pitchFamily="18" charset="0"/>
                <a:cs typeface="Times New Roman"/>
              </a:rPr>
              <a:t> </a:t>
            </a:r>
            <a:r>
              <a:rPr sz="3600" b="1" spc="-105" dirty="0">
                <a:latin typeface="Cambria Math" panose="02040503050406030204" pitchFamily="18" charset="0"/>
                <a:ea typeface="Cambria Math" panose="02040503050406030204" pitchFamily="18" charset="0"/>
                <a:cs typeface="Times New Roman"/>
              </a:rPr>
              <a:t>INTEGRATION</a:t>
            </a:r>
            <a:r>
              <a:rPr sz="3600" b="1" spc="40" dirty="0">
                <a:latin typeface="Cambria Math" panose="02040503050406030204" pitchFamily="18" charset="0"/>
                <a:ea typeface="Cambria Math" panose="02040503050406030204" pitchFamily="18" charset="0"/>
                <a:cs typeface="Times New Roman"/>
              </a:rPr>
              <a:t> </a:t>
            </a:r>
            <a:r>
              <a:rPr sz="3600" b="1" spc="-25" dirty="0">
                <a:latin typeface="Cambria Math" panose="02040503050406030204" pitchFamily="18" charset="0"/>
                <a:ea typeface="Cambria Math" panose="02040503050406030204" pitchFamily="18" charset="0"/>
                <a:cs typeface="Times New Roman"/>
              </a:rPr>
              <a:t>:-</a:t>
            </a:r>
            <a:endParaRPr lang="en-IN" sz="3600" b="1" spc="-25" dirty="0">
              <a:latin typeface="Cambria Math" panose="02040503050406030204" pitchFamily="18" charset="0"/>
              <a:ea typeface="Cambria Math" panose="02040503050406030204" pitchFamily="18" charset="0"/>
              <a:cs typeface="Times New Roman"/>
            </a:endParaRPr>
          </a:p>
          <a:p>
            <a:pPr marL="226695">
              <a:lnSpc>
                <a:spcPct val="100000"/>
              </a:lnSpc>
              <a:spcBef>
                <a:spcPts val="130"/>
              </a:spcBef>
            </a:pPr>
            <a:endParaRPr sz="2800" b="1" dirty="0">
              <a:latin typeface="Cambria Math" panose="02040503050406030204" pitchFamily="18" charset="0"/>
              <a:ea typeface="Cambria Math" panose="02040503050406030204" pitchFamily="18" charset="0"/>
              <a:cs typeface="Times New Roman"/>
            </a:endParaRPr>
          </a:p>
          <a:p>
            <a:pPr marL="12700" marR="887094" algn="just"/>
            <a:r>
              <a:rPr sz="3200" dirty="0">
                <a:latin typeface="Cambria Math" panose="02040503050406030204" pitchFamily="18" charset="0"/>
                <a:ea typeface="Cambria Math" panose="02040503050406030204" pitchFamily="18" charset="0"/>
                <a:cs typeface="Cambria Math"/>
              </a:rPr>
              <a:t>Multimodal</a:t>
            </a:r>
            <a:r>
              <a:rPr sz="3200" spc="-5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refers</a:t>
            </a:r>
            <a:r>
              <a:rPr sz="3200" spc="-1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to</a:t>
            </a:r>
            <a:r>
              <a:rPr sz="3200" spc="-5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the</a:t>
            </a:r>
            <a:r>
              <a:rPr sz="3200" spc="-4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use</a:t>
            </a:r>
            <a:r>
              <a:rPr sz="3200" spc="-4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of</a:t>
            </a:r>
            <a:r>
              <a:rPr sz="3200" spc="-4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multiple</a:t>
            </a:r>
            <a:r>
              <a:rPr sz="3200" spc="-4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modes</a:t>
            </a:r>
            <a:r>
              <a:rPr sz="3200" spc="-5" dirty="0">
                <a:latin typeface="Cambria Math" panose="02040503050406030204" pitchFamily="18" charset="0"/>
                <a:ea typeface="Cambria Math" panose="02040503050406030204" pitchFamily="18" charset="0"/>
                <a:cs typeface="Cambria Math"/>
              </a:rPr>
              <a:t> </a:t>
            </a:r>
            <a:r>
              <a:rPr sz="3200" spc="-25" dirty="0">
                <a:latin typeface="Cambria Math" panose="02040503050406030204" pitchFamily="18" charset="0"/>
                <a:ea typeface="Cambria Math" panose="02040503050406030204" pitchFamily="18" charset="0"/>
                <a:cs typeface="Cambria Math"/>
              </a:rPr>
              <a:t>or </a:t>
            </a:r>
            <a:r>
              <a:rPr sz="3200" dirty="0">
                <a:latin typeface="Cambria Math" panose="02040503050406030204" pitchFamily="18" charset="0"/>
                <a:ea typeface="Cambria Math" panose="02040503050406030204" pitchFamily="18" charset="0"/>
                <a:cs typeface="Cambria Math"/>
              </a:rPr>
              <a:t>channels</a:t>
            </a:r>
            <a:r>
              <a:rPr sz="3200" spc="3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of</a:t>
            </a:r>
            <a:r>
              <a:rPr sz="3200" spc="-5" dirty="0">
                <a:latin typeface="Cambria Math" panose="02040503050406030204" pitchFamily="18" charset="0"/>
                <a:ea typeface="Cambria Math" panose="02040503050406030204" pitchFamily="18" charset="0"/>
                <a:cs typeface="Cambria Math"/>
              </a:rPr>
              <a:t> </a:t>
            </a:r>
            <a:r>
              <a:rPr sz="3200" spc="-10" dirty="0">
                <a:latin typeface="Cambria Math" panose="02040503050406030204" pitchFamily="18" charset="0"/>
                <a:ea typeface="Cambria Math" panose="02040503050406030204" pitchFamily="18" charset="0"/>
                <a:cs typeface="Cambria Math"/>
              </a:rPr>
              <a:t>communication,</a:t>
            </a:r>
            <a:r>
              <a:rPr sz="3200" spc="-40" dirty="0">
                <a:latin typeface="Cambria Math" panose="02040503050406030204" pitchFamily="18" charset="0"/>
                <a:ea typeface="Cambria Math" panose="02040503050406030204" pitchFamily="18" charset="0"/>
                <a:cs typeface="Cambria Math"/>
              </a:rPr>
              <a:t> </a:t>
            </a:r>
            <a:r>
              <a:rPr sz="3200" spc="-10" dirty="0">
                <a:latin typeface="Cambria Math" panose="02040503050406030204" pitchFamily="18" charset="0"/>
                <a:ea typeface="Cambria Math" panose="02040503050406030204" pitchFamily="18" charset="0"/>
                <a:cs typeface="Cambria Math"/>
              </a:rPr>
              <a:t>interaction,</a:t>
            </a:r>
            <a:r>
              <a:rPr sz="3200" spc="-3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or</a:t>
            </a:r>
            <a:r>
              <a:rPr sz="3200" spc="-10" dirty="0">
                <a:latin typeface="Cambria Math" panose="02040503050406030204" pitchFamily="18" charset="0"/>
                <a:ea typeface="Cambria Math" panose="02040503050406030204" pitchFamily="18" charset="0"/>
                <a:cs typeface="Cambria Math"/>
              </a:rPr>
              <a:t> </a:t>
            </a:r>
            <a:r>
              <a:rPr sz="3200" spc="-20" dirty="0">
                <a:latin typeface="Cambria Math" panose="02040503050406030204" pitchFamily="18" charset="0"/>
                <a:ea typeface="Cambria Math" panose="02040503050406030204" pitchFamily="18" charset="0"/>
                <a:cs typeface="Cambria Math"/>
              </a:rPr>
              <a:t>data </a:t>
            </a:r>
            <a:r>
              <a:rPr sz="3200" spc="-10" dirty="0">
                <a:latin typeface="Cambria Math" panose="02040503050406030204" pitchFamily="18" charset="0"/>
                <a:ea typeface="Cambria Math" panose="02040503050406030204" pitchFamily="18" charset="0"/>
                <a:cs typeface="Cambria Math"/>
              </a:rPr>
              <a:t>representation.</a:t>
            </a:r>
            <a:r>
              <a:rPr sz="3200" spc="-3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In</a:t>
            </a:r>
            <a:r>
              <a:rPr sz="3200" spc="-6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the context of</a:t>
            </a:r>
            <a:r>
              <a:rPr sz="3200" spc="5" dirty="0">
                <a:latin typeface="Cambria Math" panose="02040503050406030204" pitchFamily="18" charset="0"/>
                <a:ea typeface="Cambria Math" panose="02040503050406030204" pitchFamily="18" charset="0"/>
                <a:cs typeface="Cambria Math"/>
              </a:rPr>
              <a:t> </a:t>
            </a:r>
            <a:r>
              <a:rPr sz="3200" spc="-25" dirty="0">
                <a:latin typeface="Cambria Math" panose="02040503050406030204" pitchFamily="18" charset="0"/>
                <a:ea typeface="Cambria Math" panose="02040503050406030204" pitchFamily="18" charset="0"/>
                <a:cs typeface="Cambria Math"/>
              </a:rPr>
              <a:t>brain-</a:t>
            </a:r>
            <a:r>
              <a:rPr sz="3200" spc="-10" dirty="0">
                <a:latin typeface="Cambria Math" panose="02040503050406030204" pitchFamily="18" charset="0"/>
                <a:ea typeface="Cambria Math" panose="02040503050406030204" pitchFamily="18" charset="0"/>
                <a:cs typeface="Cambria Math"/>
              </a:rPr>
              <a:t>computer </a:t>
            </a:r>
            <a:r>
              <a:rPr sz="3200" dirty="0">
                <a:latin typeface="Cambria Math" panose="02040503050406030204" pitchFamily="18" charset="0"/>
                <a:ea typeface="Cambria Math" panose="02040503050406030204" pitchFamily="18" charset="0"/>
                <a:cs typeface="Cambria Math"/>
              </a:rPr>
              <a:t>interfaces</a:t>
            </a:r>
            <a:r>
              <a:rPr sz="3200" spc="-35"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(BCIs)</a:t>
            </a:r>
            <a:r>
              <a:rPr sz="3200" spc="-70" dirty="0">
                <a:latin typeface="Cambria Math" panose="02040503050406030204" pitchFamily="18" charset="0"/>
                <a:ea typeface="Cambria Math" panose="02040503050406030204" pitchFamily="18" charset="0"/>
                <a:cs typeface="Cambria Math"/>
              </a:rPr>
              <a:t> </a:t>
            </a:r>
            <a:r>
              <a:rPr sz="3200" dirty="0">
                <a:latin typeface="Cambria Math" panose="02040503050406030204" pitchFamily="18" charset="0"/>
                <a:ea typeface="Cambria Math" panose="02040503050406030204" pitchFamily="18" charset="0"/>
                <a:cs typeface="Cambria Math"/>
              </a:rPr>
              <a:t>or</a:t>
            </a:r>
            <a:r>
              <a:rPr sz="3200" spc="-65" dirty="0">
                <a:latin typeface="Cambria Math" panose="02040503050406030204" pitchFamily="18" charset="0"/>
                <a:ea typeface="Cambria Math" panose="02040503050406030204" pitchFamily="18" charset="0"/>
                <a:cs typeface="Cambria Math"/>
              </a:rPr>
              <a:t> </a:t>
            </a:r>
            <a:r>
              <a:rPr sz="3200" spc="-10" dirty="0">
                <a:latin typeface="Cambria Math" panose="02040503050406030204" pitchFamily="18" charset="0"/>
                <a:ea typeface="Cambria Math" panose="02040503050406030204" pitchFamily="18" charset="0"/>
                <a:cs typeface="Cambria Math"/>
              </a:rPr>
              <a:t>human-</a:t>
            </a:r>
            <a:r>
              <a:rPr sz="3200" dirty="0">
                <a:latin typeface="Cambria Math" panose="02040503050406030204" pitchFamily="18" charset="0"/>
                <a:ea typeface="Cambria Math" panose="02040503050406030204" pitchFamily="18" charset="0"/>
                <a:cs typeface="Cambria Math"/>
              </a:rPr>
              <a:t>computer</a:t>
            </a:r>
            <a:r>
              <a:rPr sz="3200" spc="-65" dirty="0">
                <a:latin typeface="Cambria Math" panose="02040503050406030204" pitchFamily="18" charset="0"/>
                <a:ea typeface="Cambria Math" panose="02040503050406030204" pitchFamily="18" charset="0"/>
                <a:cs typeface="Cambria Math"/>
              </a:rPr>
              <a:t> </a:t>
            </a:r>
            <a:r>
              <a:rPr sz="3200" spc="-10" dirty="0">
                <a:latin typeface="Cambria Math" panose="02040503050406030204" pitchFamily="18" charset="0"/>
                <a:ea typeface="Cambria Math" panose="02040503050406030204" pitchFamily="18" charset="0"/>
                <a:cs typeface="Cambria Math"/>
              </a:rPr>
              <a:t>interaction</a:t>
            </a:r>
            <a:r>
              <a:rPr lang="en-IN" sz="3200" spc="-10" dirty="0">
                <a:latin typeface="Cambria Math" panose="02040503050406030204" pitchFamily="18" charset="0"/>
                <a:ea typeface="Cambria Math" panose="02040503050406030204" pitchFamily="18" charset="0"/>
                <a:cs typeface="Cambria Math"/>
              </a:rPr>
              <a:t>.</a:t>
            </a:r>
            <a:endParaRPr sz="3200" dirty="0">
              <a:latin typeface="Cambria Math" panose="02040503050406030204" pitchFamily="18" charset="0"/>
              <a:ea typeface="Cambria Math" panose="02040503050406030204" pitchFamily="18" charset="0"/>
              <a:cs typeface="Cambria Math"/>
            </a:endParaRPr>
          </a:p>
          <a:p>
            <a:pPr>
              <a:lnSpc>
                <a:spcPct val="100000"/>
              </a:lnSpc>
              <a:spcBef>
                <a:spcPts val="70"/>
              </a:spcBef>
            </a:pPr>
            <a:endParaRPr sz="2800" dirty="0">
              <a:latin typeface="Cambria Math" panose="02040503050406030204" pitchFamily="18" charset="0"/>
              <a:ea typeface="Cambria Math" panose="02040503050406030204" pitchFamily="18" charset="0"/>
              <a:cs typeface="Cambria Mat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 y="7311"/>
            <a:ext cx="3170555" cy="738022"/>
          </a:xfrm>
          <a:prstGeom prst="rect">
            <a:avLst/>
          </a:prstGeom>
        </p:spPr>
        <p:txBody>
          <a:bodyPr vert="horz" wrap="square" lIns="0" tIns="349884" rIns="0" bIns="0" rtlCol="0">
            <a:spAutoFit/>
          </a:bodyPr>
          <a:lstStyle/>
          <a:p>
            <a:pPr marL="223520">
              <a:lnSpc>
                <a:spcPct val="100000"/>
              </a:lnSpc>
              <a:spcBef>
                <a:spcPts val="130"/>
              </a:spcBef>
            </a:pPr>
            <a:r>
              <a:rPr sz="2500" spc="-110" dirty="0"/>
              <a:t>LITERATURE</a:t>
            </a:r>
            <a:r>
              <a:rPr sz="2500" spc="-50" dirty="0"/>
              <a:t> </a:t>
            </a:r>
            <a:r>
              <a:rPr sz="2500" spc="-100" dirty="0"/>
              <a:t>SURVEY:</a:t>
            </a:r>
            <a:endParaRPr sz="2500" dirty="0"/>
          </a:p>
        </p:txBody>
      </p:sp>
      <p:graphicFrame>
        <p:nvGraphicFramePr>
          <p:cNvPr id="3" name="object 3"/>
          <p:cNvGraphicFramePr>
            <a:graphicFrameLocks noGrp="1"/>
          </p:cNvGraphicFramePr>
          <p:nvPr>
            <p:extLst>
              <p:ext uri="{D42A27DB-BD31-4B8C-83A1-F6EECF244321}">
                <p14:modId xmlns:p14="http://schemas.microsoft.com/office/powerpoint/2010/main" val="1701473742"/>
              </p:ext>
            </p:extLst>
          </p:nvPr>
        </p:nvGraphicFramePr>
        <p:xfrm>
          <a:off x="396773" y="1008507"/>
          <a:ext cx="11169013" cy="5667566"/>
        </p:xfrm>
        <a:graphic>
          <a:graphicData uri="http://schemas.openxmlformats.org/drawingml/2006/table">
            <a:tbl>
              <a:tblPr firstRow="1" bandRow="1">
                <a:tableStyleId>{2D5ABB26-0587-4C30-8999-92F81FD0307C}</a:tableStyleId>
              </a:tblPr>
              <a:tblGrid>
                <a:gridCol w="89471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2303144">
                  <a:extLst>
                    <a:ext uri="{9D8B030D-6E8A-4147-A177-3AD203B41FA5}">
                      <a16:colId xmlns:a16="http://schemas.microsoft.com/office/drawing/2014/main" val="20002"/>
                    </a:ext>
                  </a:extLst>
                </a:gridCol>
                <a:gridCol w="2504543">
                  <a:extLst>
                    <a:ext uri="{9D8B030D-6E8A-4147-A177-3AD203B41FA5}">
                      <a16:colId xmlns:a16="http://schemas.microsoft.com/office/drawing/2014/main" val="20003"/>
                    </a:ext>
                  </a:extLst>
                </a:gridCol>
                <a:gridCol w="3640986">
                  <a:extLst>
                    <a:ext uri="{9D8B030D-6E8A-4147-A177-3AD203B41FA5}">
                      <a16:colId xmlns:a16="http://schemas.microsoft.com/office/drawing/2014/main" val="20004"/>
                    </a:ext>
                  </a:extLst>
                </a:gridCol>
              </a:tblGrid>
              <a:tr h="914400">
                <a:tc>
                  <a:txBody>
                    <a:bodyPr/>
                    <a:lstStyle/>
                    <a:p>
                      <a:pPr marL="91440" algn="ctr">
                        <a:lnSpc>
                          <a:spcPct val="150000"/>
                        </a:lnSpc>
                        <a:spcBef>
                          <a:spcPts val="370"/>
                        </a:spcBef>
                      </a:pPr>
                      <a:r>
                        <a:rPr sz="2800" b="0" spc="-20" dirty="0">
                          <a:solidFill>
                            <a:srgbClr val="FFFFFF"/>
                          </a:solidFill>
                          <a:latin typeface="Cambria Math" panose="02040503050406030204" pitchFamily="18" charset="0"/>
                          <a:ea typeface="Cambria Math" panose="02040503050406030204" pitchFamily="18" charset="0"/>
                          <a:cs typeface="Tahoma"/>
                        </a:rPr>
                        <a:t>S.N0</a:t>
                      </a:r>
                      <a:endParaRPr sz="2800" b="0" dirty="0">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56861"/>
                      </a:srgbClr>
                    </a:solidFill>
                  </a:tcPr>
                </a:tc>
                <a:tc>
                  <a:txBody>
                    <a:bodyPr/>
                    <a:lstStyle/>
                    <a:p>
                      <a:pPr marL="92075" marR="145415">
                        <a:lnSpc>
                          <a:spcPct val="99100"/>
                        </a:lnSpc>
                        <a:spcBef>
                          <a:spcPts val="390"/>
                        </a:spcBef>
                      </a:pPr>
                      <a:r>
                        <a:rPr sz="2000" b="0" spc="-140" dirty="0">
                          <a:solidFill>
                            <a:srgbClr val="FFFFFF"/>
                          </a:solidFill>
                          <a:latin typeface="Cambria Math" panose="02040503050406030204" pitchFamily="18" charset="0"/>
                          <a:ea typeface="Cambria Math" panose="02040503050406030204" pitchFamily="18" charset="0"/>
                          <a:cs typeface="Tahoma"/>
                        </a:rPr>
                        <a:t>AUTHORS</a:t>
                      </a:r>
                      <a:r>
                        <a:rPr sz="2000" b="0" spc="-5" dirty="0">
                          <a:solidFill>
                            <a:srgbClr val="FFFFFF"/>
                          </a:solidFill>
                          <a:latin typeface="Cambria Math" panose="02040503050406030204" pitchFamily="18" charset="0"/>
                          <a:ea typeface="Cambria Math" panose="02040503050406030204" pitchFamily="18" charset="0"/>
                          <a:cs typeface="Tahoma"/>
                        </a:rPr>
                        <a:t> </a:t>
                      </a:r>
                      <a:r>
                        <a:rPr sz="2000" b="0" spc="-25" dirty="0">
                          <a:solidFill>
                            <a:srgbClr val="FFFFFF"/>
                          </a:solidFill>
                          <a:latin typeface="Cambria Math" panose="02040503050406030204" pitchFamily="18" charset="0"/>
                          <a:ea typeface="Cambria Math" panose="02040503050406030204" pitchFamily="18" charset="0"/>
                          <a:cs typeface="Tahoma"/>
                        </a:rPr>
                        <a:t>AND </a:t>
                      </a:r>
                      <a:r>
                        <a:rPr sz="2000" b="0" spc="-125" dirty="0">
                          <a:solidFill>
                            <a:srgbClr val="FFFFFF"/>
                          </a:solidFill>
                          <a:latin typeface="Cambria Math" panose="02040503050406030204" pitchFamily="18" charset="0"/>
                          <a:ea typeface="Cambria Math" panose="02040503050406030204" pitchFamily="18" charset="0"/>
                          <a:cs typeface="Tahoma"/>
                        </a:rPr>
                        <a:t>YEAR</a:t>
                      </a:r>
                      <a:r>
                        <a:rPr sz="2000" b="0" spc="15" dirty="0">
                          <a:solidFill>
                            <a:srgbClr val="FFFFFF"/>
                          </a:solidFill>
                          <a:latin typeface="Cambria Math" panose="02040503050406030204" pitchFamily="18" charset="0"/>
                          <a:ea typeface="Cambria Math" panose="02040503050406030204" pitchFamily="18" charset="0"/>
                          <a:cs typeface="Tahoma"/>
                        </a:rPr>
                        <a:t> </a:t>
                      </a:r>
                      <a:r>
                        <a:rPr sz="2000" b="0" spc="-25" dirty="0">
                          <a:solidFill>
                            <a:srgbClr val="FFFFFF"/>
                          </a:solidFill>
                          <a:latin typeface="Cambria Math" panose="02040503050406030204" pitchFamily="18" charset="0"/>
                          <a:ea typeface="Cambria Math" panose="02040503050406030204" pitchFamily="18" charset="0"/>
                          <a:cs typeface="Tahoma"/>
                        </a:rPr>
                        <a:t>OF </a:t>
                      </a:r>
                      <a:r>
                        <a:rPr sz="2000" b="0" spc="-60" dirty="0">
                          <a:solidFill>
                            <a:srgbClr val="FFFFFF"/>
                          </a:solidFill>
                          <a:latin typeface="Cambria Math" panose="02040503050406030204" pitchFamily="18" charset="0"/>
                          <a:ea typeface="Cambria Math" panose="02040503050406030204" pitchFamily="18" charset="0"/>
                          <a:cs typeface="Tahoma"/>
                        </a:rPr>
                        <a:t>PUBLICATION</a:t>
                      </a:r>
                      <a:endParaRPr sz="2000" b="0" dirty="0">
                        <a:latin typeface="Cambria Math" panose="02040503050406030204" pitchFamily="18" charset="0"/>
                        <a:ea typeface="Cambria Math" panose="02040503050406030204" pitchFamily="18" charset="0"/>
                        <a:cs typeface="Tahoma"/>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56861"/>
                      </a:srgbClr>
                    </a:solidFill>
                  </a:tcPr>
                </a:tc>
                <a:tc>
                  <a:txBody>
                    <a:bodyPr/>
                    <a:lstStyle/>
                    <a:p>
                      <a:pPr marL="93345" algn="ctr">
                        <a:lnSpc>
                          <a:spcPct val="150000"/>
                        </a:lnSpc>
                        <a:spcBef>
                          <a:spcPts val="370"/>
                        </a:spcBef>
                      </a:pPr>
                      <a:r>
                        <a:rPr lang="en-IN" sz="2800" dirty="0">
                          <a:solidFill>
                            <a:schemeClr val="bg1"/>
                          </a:solidFill>
                          <a:latin typeface="Cambria Math" panose="02040503050406030204" pitchFamily="18" charset="0"/>
                          <a:ea typeface="Cambria Math" panose="02040503050406030204" pitchFamily="18" charset="0"/>
                          <a:cs typeface="Tahoma"/>
                        </a:rPr>
                        <a:t>Title</a:t>
                      </a:r>
                      <a:endParaRPr sz="2800" dirty="0">
                        <a:solidFill>
                          <a:schemeClr val="bg1"/>
                        </a:solidFill>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56861"/>
                      </a:srgbClr>
                    </a:solidFill>
                  </a:tcPr>
                </a:tc>
                <a:tc>
                  <a:txBody>
                    <a:bodyPr/>
                    <a:lstStyle/>
                    <a:p>
                      <a:pPr marL="95250" marR="495934" algn="ctr">
                        <a:lnSpc>
                          <a:spcPct val="100000"/>
                        </a:lnSpc>
                        <a:spcBef>
                          <a:spcPts val="490"/>
                        </a:spcBef>
                      </a:pPr>
                      <a:r>
                        <a:rPr lang="en-IN" sz="2400" dirty="0">
                          <a:solidFill>
                            <a:schemeClr val="bg1"/>
                          </a:solidFill>
                          <a:latin typeface="Cambria Math" panose="02040503050406030204" pitchFamily="18" charset="0"/>
                          <a:ea typeface="Cambria Math" panose="02040503050406030204" pitchFamily="18" charset="0"/>
                          <a:cs typeface="Tahoma"/>
                        </a:rPr>
                        <a:t>Methodology used</a:t>
                      </a:r>
                      <a:endParaRPr sz="2400" dirty="0">
                        <a:solidFill>
                          <a:schemeClr val="bg1"/>
                        </a:solidFill>
                        <a:latin typeface="Cambria Math" panose="02040503050406030204" pitchFamily="18" charset="0"/>
                        <a:ea typeface="Cambria Math" panose="02040503050406030204" pitchFamily="18" charset="0"/>
                        <a:cs typeface="Tahoma"/>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56861"/>
                      </a:srgbClr>
                    </a:solidFill>
                  </a:tcPr>
                </a:tc>
                <a:tc>
                  <a:txBody>
                    <a:bodyPr/>
                    <a:lstStyle/>
                    <a:p>
                      <a:pPr marL="97155" algn="ctr">
                        <a:lnSpc>
                          <a:spcPct val="150000"/>
                        </a:lnSpc>
                        <a:spcBef>
                          <a:spcPts val="370"/>
                        </a:spcBef>
                      </a:pPr>
                      <a:r>
                        <a:rPr lang="en-IN" sz="2800" b="0" dirty="0">
                          <a:solidFill>
                            <a:schemeClr val="bg1"/>
                          </a:solidFill>
                          <a:latin typeface="Cambria Math" panose="02040503050406030204" pitchFamily="18" charset="0"/>
                          <a:ea typeface="Cambria Math" panose="02040503050406030204" pitchFamily="18" charset="0"/>
                          <a:cs typeface="Tahoma"/>
                        </a:rPr>
                        <a:t>Merits and Demerits</a:t>
                      </a:r>
                      <a:endParaRPr sz="2800" b="0" dirty="0">
                        <a:solidFill>
                          <a:schemeClr val="bg1"/>
                        </a:solidFill>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56861"/>
                      </a:srgbClr>
                    </a:solidFill>
                  </a:tcPr>
                </a:tc>
                <a:extLst>
                  <a:ext uri="{0D108BD9-81ED-4DB2-BD59-A6C34878D82A}">
                    <a16:rowId xmlns:a16="http://schemas.microsoft.com/office/drawing/2014/main" val="10000"/>
                  </a:ext>
                </a:extLst>
              </a:tr>
              <a:tr h="1847214">
                <a:tc>
                  <a:txBody>
                    <a:bodyPr/>
                    <a:lstStyle/>
                    <a:p>
                      <a:pPr marL="91440">
                        <a:lnSpc>
                          <a:spcPct val="100000"/>
                        </a:lnSpc>
                        <a:spcBef>
                          <a:spcPts val="305"/>
                        </a:spcBef>
                      </a:pPr>
                      <a:r>
                        <a:rPr sz="1800" spc="-25" dirty="0">
                          <a:latin typeface="Trebuchet MS"/>
                          <a:cs typeface="Trebuchet MS"/>
                        </a:rPr>
                        <a:t>1.</a:t>
                      </a:r>
                      <a:endParaRPr sz="1800" dirty="0">
                        <a:latin typeface="Trebuchet MS"/>
                        <a:cs typeface="Trebuchet MS"/>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56861"/>
                      </a:srgbClr>
                    </a:solidFill>
                  </a:tcPr>
                </a:tc>
                <a:tc>
                  <a:txBody>
                    <a:bodyPr/>
                    <a:lstStyle/>
                    <a:p>
                      <a:pPr marL="92075">
                        <a:lnSpc>
                          <a:spcPct val="100000"/>
                        </a:lnSpc>
                        <a:spcBef>
                          <a:spcPts val="405"/>
                        </a:spcBef>
                      </a:pPr>
                      <a:r>
                        <a:rPr sz="1800" spc="90" dirty="0">
                          <a:latin typeface="Cambria Math" panose="02040503050406030204" pitchFamily="18" charset="0"/>
                          <a:ea typeface="Cambria Math" panose="02040503050406030204" pitchFamily="18" charset="0"/>
                          <a:cs typeface="Trebuchet MS"/>
                        </a:rPr>
                        <a:t>Buccino,</a:t>
                      </a:r>
                      <a:r>
                        <a:rPr sz="1800" spc="-10" dirty="0">
                          <a:latin typeface="Cambria Math" panose="02040503050406030204" pitchFamily="18" charset="0"/>
                          <a:ea typeface="Cambria Math" panose="02040503050406030204" pitchFamily="18" charset="0"/>
                          <a:cs typeface="Trebuchet MS"/>
                        </a:rPr>
                        <a:t> </a:t>
                      </a:r>
                      <a:r>
                        <a:rPr sz="1800" spc="65" dirty="0">
                          <a:latin typeface="Cambria Math" panose="02040503050406030204" pitchFamily="18" charset="0"/>
                          <a:ea typeface="Cambria Math" panose="02040503050406030204" pitchFamily="18" charset="0"/>
                          <a:cs typeface="Trebuchet MS"/>
                        </a:rPr>
                        <a:t>A.</a:t>
                      </a:r>
                      <a:r>
                        <a:rPr sz="1800" spc="-5"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P.,</a:t>
                      </a:r>
                      <a:endParaRPr sz="1800" dirty="0">
                        <a:latin typeface="Cambria Math" panose="02040503050406030204" pitchFamily="18" charset="0"/>
                        <a:ea typeface="Cambria Math" panose="02040503050406030204" pitchFamily="18" charset="0"/>
                        <a:cs typeface="Trebuchet MS"/>
                      </a:endParaRPr>
                    </a:p>
                    <a:p>
                      <a:pPr marL="92075" marR="412750">
                        <a:lnSpc>
                          <a:spcPts val="1950"/>
                        </a:lnSpc>
                        <a:spcBef>
                          <a:spcPts val="10"/>
                        </a:spcBef>
                      </a:pPr>
                      <a:r>
                        <a:rPr sz="1800" dirty="0">
                          <a:latin typeface="Cambria Math" panose="02040503050406030204" pitchFamily="18" charset="0"/>
                          <a:ea typeface="Cambria Math" panose="02040503050406030204" pitchFamily="18" charset="0"/>
                          <a:cs typeface="Trebuchet MS"/>
                        </a:rPr>
                        <a:t>Keles,</a:t>
                      </a:r>
                      <a:r>
                        <a:rPr sz="1800" spc="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H.</a:t>
                      </a:r>
                      <a:r>
                        <a:rPr sz="1800" spc="5"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O., </a:t>
                      </a:r>
                      <a:r>
                        <a:rPr sz="1800" spc="105" dirty="0">
                          <a:latin typeface="Cambria Math" panose="02040503050406030204" pitchFamily="18" charset="0"/>
                          <a:ea typeface="Cambria Math" panose="02040503050406030204" pitchFamily="18" charset="0"/>
                          <a:cs typeface="Trebuchet MS"/>
                        </a:rPr>
                        <a:t>Omurtag,</a:t>
                      </a:r>
                      <a:r>
                        <a:rPr sz="1800" spc="2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A.,</a:t>
                      </a:r>
                      <a:endParaRPr sz="1800" dirty="0">
                        <a:latin typeface="Cambria Math" panose="02040503050406030204" pitchFamily="18" charset="0"/>
                        <a:ea typeface="Cambria Math" panose="02040503050406030204" pitchFamily="18" charset="0"/>
                        <a:cs typeface="Trebuchet MS"/>
                      </a:endParaRPr>
                    </a:p>
                    <a:p>
                      <a:pPr marL="92075" marR="223520">
                        <a:lnSpc>
                          <a:spcPct val="100899"/>
                        </a:lnSpc>
                      </a:pPr>
                      <a:r>
                        <a:rPr sz="1800" dirty="0">
                          <a:latin typeface="Cambria Math" panose="02040503050406030204" pitchFamily="18" charset="0"/>
                          <a:ea typeface="Cambria Math" panose="02040503050406030204" pitchFamily="18" charset="0"/>
                          <a:cs typeface="Trebuchet MS"/>
                        </a:rPr>
                        <a:t>Bleichner,</a:t>
                      </a:r>
                      <a:r>
                        <a:rPr sz="1800" spc="38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M., </a:t>
                      </a:r>
                      <a:r>
                        <a:rPr sz="1800" spc="65" dirty="0">
                          <a:latin typeface="Cambria Math" panose="02040503050406030204" pitchFamily="18" charset="0"/>
                          <a:ea typeface="Cambria Math" panose="02040503050406030204" pitchFamily="18" charset="0"/>
                          <a:cs typeface="Trebuchet MS"/>
                        </a:rPr>
                        <a:t>Benedictus,</a:t>
                      </a:r>
                      <a:r>
                        <a:rPr sz="1800" spc="3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M.,</a:t>
                      </a:r>
                      <a:endParaRPr sz="1800" dirty="0">
                        <a:latin typeface="Cambria Math" panose="02040503050406030204" pitchFamily="18" charset="0"/>
                        <a:ea typeface="Cambria Math" panose="02040503050406030204" pitchFamily="18" charset="0"/>
                        <a:cs typeface="Trebuchet MS"/>
                      </a:endParaRPr>
                    </a:p>
                    <a:p>
                      <a:pPr marL="92075" marR="80010">
                        <a:lnSpc>
                          <a:spcPct val="101000"/>
                        </a:lnSpc>
                        <a:spcBef>
                          <a:spcPts val="70"/>
                        </a:spcBef>
                      </a:pPr>
                      <a:r>
                        <a:rPr sz="1800" spc="210" dirty="0">
                          <a:latin typeface="Cambria Math" panose="02040503050406030204" pitchFamily="18" charset="0"/>
                          <a:ea typeface="Cambria Math" panose="02040503050406030204" pitchFamily="18" charset="0"/>
                          <a:cs typeface="Trebuchet MS"/>
                        </a:rPr>
                        <a:t>and</a:t>
                      </a:r>
                      <a:r>
                        <a:rPr sz="1800" spc="-30" dirty="0">
                          <a:latin typeface="Cambria Math" panose="02040503050406030204" pitchFamily="18" charset="0"/>
                          <a:ea typeface="Cambria Math" panose="02040503050406030204" pitchFamily="18" charset="0"/>
                          <a:cs typeface="Trebuchet MS"/>
                        </a:rPr>
                        <a:t> </a:t>
                      </a:r>
                      <a:r>
                        <a:rPr sz="1800" spc="70" dirty="0">
                          <a:latin typeface="Cambria Math" panose="02040503050406030204" pitchFamily="18" charset="0"/>
                          <a:ea typeface="Cambria Math" panose="02040503050406030204" pitchFamily="18" charset="0"/>
                          <a:cs typeface="Trebuchet MS"/>
                        </a:rPr>
                        <a:t>Orellana,</a:t>
                      </a:r>
                      <a:r>
                        <a:rPr sz="1800" spc="-65" dirty="0">
                          <a:latin typeface="Cambria Math" panose="02040503050406030204" pitchFamily="18" charset="0"/>
                          <a:ea typeface="Cambria Math" panose="02040503050406030204" pitchFamily="18" charset="0"/>
                          <a:cs typeface="Trebuchet MS"/>
                        </a:rPr>
                        <a:t> </a:t>
                      </a:r>
                      <a:r>
                        <a:rPr sz="1800" spc="110" dirty="0">
                          <a:latin typeface="Cambria Math" panose="02040503050406030204" pitchFamily="18" charset="0"/>
                          <a:ea typeface="Cambria Math" panose="02040503050406030204" pitchFamily="18" charset="0"/>
                          <a:cs typeface="Trebuchet MS"/>
                        </a:rPr>
                        <a:t>C. </a:t>
                      </a:r>
                      <a:r>
                        <a:rPr sz="1800" spc="-10" dirty="0">
                          <a:latin typeface="Cambria Math" panose="02040503050406030204" pitchFamily="18" charset="0"/>
                          <a:ea typeface="Cambria Math" panose="02040503050406030204" pitchFamily="18" charset="0"/>
                          <a:cs typeface="Trebuchet MS"/>
                        </a:rPr>
                        <a:t>(2016).</a:t>
                      </a:r>
                      <a:endParaRPr sz="1800" dirty="0">
                        <a:latin typeface="Cambria Math" panose="02040503050406030204" pitchFamily="18" charset="0"/>
                        <a:ea typeface="Cambria Math" panose="02040503050406030204" pitchFamily="18" charset="0"/>
                        <a:cs typeface="Trebuchet MS"/>
                      </a:endParaRPr>
                    </a:p>
                  </a:txBody>
                  <a:tcPr marL="0" marR="0" marT="514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56861"/>
                      </a:srgbClr>
                    </a:solidFill>
                  </a:tcPr>
                </a:tc>
                <a:tc>
                  <a:txBody>
                    <a:bodyPr/>
                    <a:lstStyle/>
                    <a:p>
                      <a:pPr marL="93345" marR="212725">
                        <a:lnSpc>
                          <a:spcPct val="103000"/>
                        </a:lnSpc>
                        <a:spcBef>
                          <a:spcPts val="350"/>
                        </a:spcBef>
                      </a:pPr>
                      <a:r>
                        <a:rPr sz="1800" spc="55" dirty="0">
                          <a:latin typeface="Cambria Math" panose="02040503050406030204" pitchFamily="18" charset="0"/>
                          <a:ea typeface="Cambria Math" panose="02040503050406030204" pitchFamily="18" charset="0"/>
                          <a:cs typeface="Trebuchet MS"/>
                        </a:rPr>
                        <a:t>Hybrid</a:t>
                      </a:r>
                      <a:r>
                        <a:rPr sz="1800" spc="35" dirty="0">
                          <a:latin typeface="Cambria Math" panose="02040503050406030204" pitchFamily="18" charset="0"/>
                          <a:ea typeface="Cambria Math" panose="02040503050406030204" pitchFamily="18" charset="0"/>
                          <a:cs typeface="Trebuchet MS"/>
                        </a:rPr>
                        <a:t> </a:t>
                      </a:r>
                      <a:r>
                        <a:rPr sz="1800" spc="90" dirty="0">
                          <a:latin typeface="Cambria Math" panose="02040503050406030204" pitchFamily="18" charset="0"/>
                          <a:ea typeface="Cambria Math" panose="02040503050406030204" pitchFamily="18" charset="0"/>
                          <a:cs typeface="Trebuchet MS"/>
                        </a:rPr>
                        <a:t>EEG-</a:t>
                      </a:r>
                      <a:r>
                        <a:rPr sz="1800" spc="-20" dirty="0">
                          <a:latin typeface="Cambria Math" panose="02040503050406030204" pitchFamily="18" charset="0"/>
                          <a:ea typeface="Cambria Math" panose="02040503050406030204" pitchFamily="18" charset="0"/>
                          <a:cs typeface="Trebuchet MS"/>
                        </a:rPr>
                        <a:t>fNIRS </a:t>
                      </a:r>
                      <a:r>
                        <a:rPr sz="1800" spc="114" dirty="0">
                          <a:latin typeface="Cambria Math" panose="02040503050406030204" pitchFamily="18" charset="0"/>
                          <a:ea typeface="Cambria Math" panose="02040503050406030204" pitchFamily="18" charset="0"/>
                          <a:cs typeface="Trebuchet MS"/>
                        </a:rPr>
                        <a:t>asynchronous</a:t>
                      </a:r>
                      <a:r>
                        <a:rPr sz="1800" spc="-15"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brain- </a:t>
                      </a:r>
                      <a:r>
                        <a:rPr sz="1800" spc="120" dirty="0">
                          <a:latin typeface="Cambria Math" panose="02040503050406030204" pitchFamily="18" charset="0"/>
                          <a:ea typeface="Cambria Math" panose="02040503050406030204" pitchFamily="18" charset="0"/>
                          <a:cs typeface="Trebuchet MS"/>
                        </a:rPr>
                        <a:t>computer</a:t>
                      </a:r>
                      <a:r>
                        <a:rPr sz="1800" spc="30"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interface </a:t>
                      </a:r>
                      <a:r>
                        <a:rPr sz="1800" dirty="0">
                          <a:latin typeface="Cambria Math" panose="02040503050406030204" pitchFamily="18" charset="0"/>
                          <a:ea typeface="Cambria Math" panose="02040503050406030204" pitchFamily="18" charset="0"/>
                          <a:cs typeface="Trebuchet MS"/>
                        </a:rPr>
                        <a:t>for</a:t>
                      </a:r>
                      <a:r>
                        <a:rPr sz="1800" spc="9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multiple</a:t>
                      </a:r>
                      <a:r>
                        <a:rPr sz="1800" spc="60" dirty="0">
                          <a:latin typeface="Cambria Math" panose="02040503050406030204" pitchFamily="18" charset="0"/>
                          <a:ea typeface="Cambria Math" panose="02040503050406030204" pitchFamily="18" charset="0"/>
                          <a:cs typeface="Trebuchet MS"/>
                        </a:rPr>
                        <a:t> </a:t>
                      </a:r>
                      <a:r>
                        <a:rPr sz="1800" spc="80" dirty="0">
                          <a:latin typeface="Cambria Math" panose="02040503050406030204" pitchFamily="18" charset="0"/>
                          <a:ea typeface="Cambria Math" panose="02040503050406030204" pitchFamily="18" charset="0"/>
                          <a:cs typeface="Trebuchet MS"/>
                        </a:rPr>
                        <a:t>motor </a:t>
                      </a:r>
                      <a:r>
                        <a:rPr sz="1800" spc="-10" dirty="0">
                          <a:latin typeface="Cambria Math" panose="02040503050406030204" pitchFamily="18" charset="0"/>
                          <a:ea typeface="Cambria Math" panose="02040503050406030204" pitchFamily="18" charset="0"/>
                          <a:cs typeface="Trebuchet MS"/>
                        </a:rPr>
                        <a:t>tasks</a:t>
                      </a:r>
                      <a:endParaRPr sz="1800" dirty="0">
                        <a:latin typeface="Cambria Math" panose="02040503050406030204" pitchFamily="18" charset="0"/>
                        <a:ea typeface="Cambria Math" panose="02040503050406030204" pitchFamily="18" charset="0"/>
                        <a:cs typeface="Trebuchet MS"/>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56861"/>
                      </a:srgbClr>
                    </a:solidFill>
                  </a:tcPr>
                </a:tc>
                <a:tc>
                  <a:txBody>
                    <a:bodyPr/>
                    <a:lstStyle/>
                    <a:p>
                      <a:pPr marL="95250" marR="220345">
                        <a:lnSpc>
                          <a:spcPct val="103400"/>
                        </a:lnSpc>
                        <a:spcBef>
                          <a:spcPts val="345"/>
                        </a:spcBef>
                      </a:pPr>
                      <a:r>
                        <a:rPr sz="1800" dirty="0">
                          <a:latin typeface="Cambria Math" panose="02040503050406030204" pitchFamily="18" charset="0"/>
                          <a:ea typeface="Cambria Math" panose="02040503050406030204" pitchFamily="18" charset="0"/>
                          <a:cs typeface="Trebuchet MS"/>
                        </a:rPr>
                        <a:t>Unlike</a:t>
                      </a:r>
                      <a:r>
                        <a:rPr sz="1800" spc="55" dirty="0">
                          <a:latin typeface="Cambria Math" panose="02040503050406030204" pitchFamily="18" charset="0"/>
                          <a:ea typeface="Cambria Math" panose="02040503050406030204" pitchFamily="18" charset="0"/>
                          <a:cs typeface="Trebuchet MS"/>
                        </a:rPr>
                        <a:t> </a:t>
                      </a:r>
                      <a:r>
                        <a:rPr sz="1800" spc="85" dirty="0">
                          <a:latin typeface="Cambria Math" panose="02040503050406030204" pitchFamily="18" charset="0"/>
                          <a:ea typeface="Cambria Math" panose="02040503050406030204" pitchFamily="18" charset="0"/>
                          <a:cs typeface="Trebuchet MS"/>
                        </a:rPr>
                        <a:t>synchronous BCIs</a:t>
                      </a:r>
                      <a:r>
                        <a:rPr sz="1800" spc="5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that</a:t>
                      </a:r>
                      <a:r>
                        <a:rPr sz="1800" spc="65" dirty="0">
                          <a:latin typeface="Cambria Math" panose="02040503050406030204" pitchFamily="18" charset="0"/>
                          <a:ea typeface="Cambria Math" panose="02040503050406030204" pitchFamily="18" charset="0"/>
                          <a:cs typeface="Trebuchet MS"/>
                        </a:rPr>
                        <a:t> </a:t>
                      </a:r>
                      <a:r>
                        <a:rPr sz="1800" spc="35" dirty="0">
                          <a:latin typeface="Cambria Math" panose="02040503050406030204" pitchFamily="18" charset="0"/>
                          <a:ea typeface="Cambria Math" panose="02040503050406030204" pitchFamily="18" charset="0"/>
                          <a:cs typeface="Trebuchet MS"/>
                        </a:rPr>
                        <a:t>require </a:t>
                      </a:r>
                      <a:r>
                        <a:rPr sz="1800" spc="95" dirty="0">
                          <a:latin typeface="Cambria Math" panose="02040503050406030204" pitchFamily="18" charset="0"/>
                          <a:ea typeface="Cambria Math" panose="02040503050406030204" pitchFamily="18" charset="0"/>
                          <a:cs typeface="Trebuchet MS"/>
                        </a:rPr>
                        <a:t>predefined</a:t>
                      </a:r>
                      <a:r>
                        <a:rPr sz="1800" spc="5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triggers, </a:t>
                      </a:r>
                      <a:r>
                        <a:rPr sz="1800" dirty="0">
                          <a:latin typeface="Cambria Math" panose="02040503050406030204" pitchFamily="18" charset="0"/>
                          <a:ea typeface="Cambria Math" panose="02040503050406030204" pitchFamily="18" charset="0"/>
                          <a:cs typeface="Trebuchet MS"/>
                        </a:rPr>
                        <a:t>this</a:t>
                      </a:r>
                      <a:r>
                        <a:rPr sz="1800" spc="-60"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system</a:t>
                      </a:r>
                      <a:r>
                        <a:rPr sz="1800" spc="-35" dirty="0">
                          <a:latin typeface="Cambria Math" panose="02040503050406030204" pitchFamily="18" charset="0"/>
                          <a:ea typeface="Cambria Math" panose="02040503050406030204" pitchFamily="18" charset="0"/>
                          <a:cs typeface="Trebuchet MS"/>
                        </a:rPr>
                        <a:t> </a:t>
                      </a:r>
                      <a:r>
                        <a:rPr sz="1800" b="1" spc="-10" dirty="0">
                          <a:latin typeface="Cambria Math" panose="02040503050406030204" pitchFamily="18" charset="0"/>
                          <a:ea typeface="Cambria Math" panose="02040503050406030204" pitchFamily="18" charset="0"/>
                          <a:cs typeface="Tahoma"/>
                        </a:rPr>
                        <a:t>operates </a:t>
                      </a:r>
                      <a:r>
                        <a:rPr sz="1800" b="1" spc="-20" dirty="0">
                          <a:latin typeface="Cambria Math" panose="02040503050406030204" pitchFamily="18" charset="0"/>
                          <a:ea typeface="Cambria Math" panose="02040503050406030204" pitchFamily="18" charset="0"/>
                          <a:cs typeface="Tahoma"/>
                        </a:rPr>
                        <a:t>continuously</a:t>
                      </a:r>
                      <a:r>
                        <a:rPr sz="1800" b="1" spc="-25" dirty="0">
                          <a:latin typeface="Cambria Math" panose="02040503050406030204" pitchFamily="18" charset="0"/>
                          <a:ea typeface="Cambria Math" panose="02040503050406030204" pitchFamily="18" charset="0"/>
                          <a:cs typeface="Tahoma"/>
                        </a:rPr>
                        <a:t> </a:t>
                      </a:r>
                      <a:r>
                        <a:rPr sz="1800" spc="35" dirty="0">
                          <a:latin typeface="Cambria Math" panose="02040503050406030204" pitchFamily="18" charset="0"/>
                          <a:ea typeface="Cambria Math" panose="02040503050406030204" pitchFamily="18" charset="0"/>
                          <a:cs typeface="Trebuchet MS"/>
                        </a:rPr>
                        <a:t>without </a:t>
                      </a:r>
                      <a:r>
                        <a:rPr sz="1800" spc="45" dirty="0">
                          <a:latin typeface="Cambria Math" panose="02040503050406030204" pitchFamily="18" charset="0"/>
                          <a:ea typeface="Cambria Math" panose="02040503050406030204" pitchFamily="18" charset="0"/>
                          <a:cs typeface="Trebuchet MS"/>
                        </a:rPr>
                        <a:t>external</a:t>
                      </a:r>
                      <a:r>
                        <a:rPr sz="1800" spc="-2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cues.</a:t>
                      </a:r>
                      <a:endParaRPr sz="1800">
                        <a:latin typeface="Cambria Math" panose="02040503050406030204" pitchFamily="18" charset="0"/>
                        <a:ea typeface="Cambria Math" panose="02040503050406030204" pitchFamily="18" charset="0"/>
                        <a:cs typeface="Trebuchet MS"/>
                      </a:endParaRPr>
                    </a:p>
                  </a:txBody>
                  <a:tcPr marL="0" marR="0" marT="43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56861"/>
                      </a:srgbClr>
                    </a:solidFill>
                  </a:tcPr>
                </a:tc>
                <a:tc>
                  <a:txBody>
                    <a:bodyPr/>
                    <a:lstStyle/>
                    <a:p>
                      <a:pPr marL="97155" marR="80010">
                        <a:lnSpc>
                          <a:spcPct val="103000"/>
                        </a:lnSpc>
                        <a:spcBef>
                          <a:spcPts val="350"/>
                        </a:spcBef>
                      </a:pPr>
                      <a:r>
                        <a:rPr sz="1800" b="1" spc="-75" dirty="0">
                          <a:latin typeface="Cambria Math" panose="02040503050406030204" pitchFamily="18" charset="0"/>
                          <a:ea typeface="Cambria Math" panose="02040503050406030204" pitchFamily="18" charset="0"/>
                          <a:cs typeface="Tahoma"/>
                        </a:rPr>
                        <a:t>Merits:</a:t>
                      </a:r>
                      <a:r>
                        <a:rPr sz="1800" b="1" spc="-5" dirty="0">
                          <a:latin typeface="Cambria Math" panose="02040503050406030204" pitchFamily="18" charset="0"/>
                          <a:ea typeface="Cambria Math" panose="02040503050406030204" pitchFamily="18" charset="0"/>
                          <a:cs typeface="Tahoma"/>
                        </a:rPr>
                        <a:t> </a:t>
                      </a:r>
                      <a:r>
                        <a:rPr sz="1800" spc="50" dirty="0">
                          <a:latin typeface="Cambria Math" panose="02040503050406030204" pitchFamily="18" charset="0"/>
                          <a:ea typeface="Cambria Math" panose="02040503050406030204" pitchFamily="18" charset="0"/>
                          <a:cs typeface="Trebuchet MS"/>
                        </a:rPr>
                        <a:t>Allows</a:t>
                      </a:r>
                      <a:r>
                        <a:rPr sz="1800" spc="-10" dirty="0">
                          <a:latin typeface="Cambria Math" panose="02040503050406030204" pitchFamily="18" charset="0"/>
                          <a:ea typeface="Cambria Math" panose="02040503050406030204" pitchFamily="18" charset="0"/>
                          <a:cs typeface="Trebuchet MS"/>
                        </a:rPr>
                        <a:t> </a:t>
                      </a:r>
                      <a:r>
                        <a:rPr sz="1800" spc="95" dirty="0">
                          <a:latin typeface="Cambria Math" panose="02040503050406030204" pitchFamily="18" charset="0"/>
                          <a:ea typeface="Cambria Math" panose="02040503050406030204" pitchFamily="18" charset="0"/>
                          <a:cs typeface="Trebuchet MS"/>
                        </a:rPr>
                        <a:t>continuous</a:t>
                      </a:r>
                      <a:r>
                        <a:rPr sz="1800" spc="-10"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monitoring, </a:t>
                      </a:r>
                      <a:r>
                        <a:rPr sz="1800" spc="130" dirty="0">
                          <a:latin typeface="Cambria Math" panose="02040503050406030204" pitchFamily="18" charset="0"/>
                          <a:ea typeface="Cambria Math" panose="02040503050406030204" pitchFamily="18" charset="0"/>
                          <a:cs typeface="Trebuchet MS"/>
                        </a:rPr>
                        <a:t>making</a:t>
                      </a:r>
                      <a:r>
                        <a:rPr sz="1800" spc="-40" dirty="0">
                          <a:latin typeface="Cambria Math" panose="02040503050406030204" pitchFamily="18" charset="0"/>
                          <a:ea typeface="Cambria Math" panose="02040503050406030204" pitchFamily="18" charset="0"/>
                          <a:cs typeface="Trebuchet MS"/>
                        </a:rPr>
                        <a:t> </a:t>
                      </a:r>
                      <a:r>
                        <a:rPr sz="1800" spc="-120" dirty="0">
                          <a:latin typeface="Cambria Math" panose="02040503050406030204" pitchFamily="18" charset="0"/>
                          <a:ea typeface="Cambria Math" panose="02040503050406030204" pitchFamily="18" charset="0"/>
                          <a:cs typeface="Trebuchet MS"/>
                        </a:rPr>
                        <a:t>it</a:t>
                      </a:r>
                      <a:r>
                        <a:rPr sz="1800" spc="-30" dirty="0">
                          <a:latin typeface="Cambria Math" panose="02040503050406030204" pitchFamily="18" charset="0"/>
                          <a:ea typeface="Cambria Math" panose="02040503050406030204" pitchFamily="18" charset="0"/>
                          <a:cs typeface="Trebuchet MS"/>
                        </a:rPr>
                        <a:t> </a:t>
                      </a:r>
                      <a:r>
                        <a:rPr sz="1800" spc="120" dirty="0">
                          <a:latin typeface="Cambria Math" panose="02040503050406030204" pitchFamily="18" charset="0"/>
                          <a:ea typeface="Cambria Math" panose="02040503050406030204" pitchFamily="18" charset="0"/>
                          <a:cs typeface="Trebuchet MS"/>
                        </a:rPr>
                        <a:t>more</a:t>
                      </a:r>
                      <a:r>
                        <a:rPr sz="1800" spc="-40" dirty="0">
                          <a:latin typeface="Cambria Math" panose="02040503050406030204" pitchFamily="18" charset="0"/>
                          <a:ea typeface="Cambria Math" panose="02040503050406030204" pitchFamily="18" charset="0"/>
                          <a:cs typeface="Trebuchet MS"/>
                        </a:rPr>
                        <a:t> </a:t>
                      </a:r>
                      <a:r>
                        <a:rPr sz="1800" b="1" spc="-30" dirty="0">
                          <a:latin typeface="Cambria Math" panose="02040503050406030204" pitchFamily="18" charset="0"/>
                          <a:ea typeface="Cambria Math" panose="02040503050406030204" pitchFamily="18" charset="0"/>
                          <a:cs typeface="Tahoma"/>
                        </a:rPr>
                        <a:t>natural</a:t>
                      </a:r>
                      <a:r>
                        <a:rPr sz="1800" b="1" spc="-20" dirty="0">
                          <a:latin typeface="Cambria Math" panose="02040503050406030204" pitchFamily="18" charset="0"/>
                          <a:ea typeface="Cambria Math" panose="02040503050406030204" pitchFamily="18" charset="0"/>
                          <a:cs typeface="Tahoma"/>
                        </a:rPr>
                        <a:t> </a:t>
                      </a:r>
                      <a:r>
                        <a:rPr sz="1800" b="1" spc="50" dirty="0">
                          <a:latin typeface="Cambria Math" panose="02040503050406030204" pitchFamily="18" charset="0"/>
                          <a:ea typeface="Cambria Math" panose="02040503050406030204" pitchFamily="18" charset="0"/>
                          <a:cs typeface="Tahoma"/>
                        </a:rPr>
                        <a:t>and</a:t>
                      </a:r>
                      <a:r>
                        <a:rPr sz="1800" b="1" spc="75" dirty="0">
                          <a:latin typeface="Cambria Math" panose="02040503050406030204" pitchFamily="18" charset="0"/>
                          <a:ea typeface="Cambria Math" panose="02040503050406030204" pitchFamily="18" charset="0"/>
                          <a:cs typeface="Tahoma"/>
                        </a:rPr>
                        <a:t> </a:t>
                      </a:r>
                      <a:r>
                        <a:rPr sz="1800" b="1" spc="-20" dirty="0">
                          <a:latin typeface="Cambria Math" panose="02040503050406030204" pitchFamily="18" charset="0"/>
                          <a:ea typeface="Cambria Math" panose="02040503050406030204" pitchFamily="18" charset="0"/>
                          <a:cs typeface="Tahoma"/>
                        </a:rPr>
                        <a:t>user- </a:t>
                      </a:r>
                      <a:r>
                        <a:rPr sz="1800" b="1" spc="-35" dirty="0">
                          <a:latin typeface="Cambria Math" panose="02040503050406030204" pitchFamily="18" charset="0"/>
                          <a:ea typeface="Cambria Math" panose="02040503050406030204" pitchFamily="18" charset="0"/>
                          <a:cs typeface="Tahoma"/>
                        </a:rPr>
                        <a:t>friendly</a:t>
                      </a:r>
                      <a:r>
                        <a:rPr sz="1800" b="1" spc="45" dirty="0">
                          <a:latin typeface="Cambria Math" panose="02040503050406030204" pitchFamily="18" charset="0"/>
                          <a:ea typeface="Cambria Math" panose="02040503050406030204" pitchFamily="18" charset="0"/>
                          <a:cs typeface="Tahoma"/>
                        </a:rPr>
                        <a:t> </a:t>
                      </a:r>
                      <a:r>
                        <a:rPr sz="1800" dirty="0">
                          <a:latin typeface="Cambria Math" panose="02040503050406030204" pitchFamily="18" charset="0"/>
                          <a:ea typeface="Cambria Math" panose="02040503050406030204" pitchFamily="18" charset="0"/>
                          <a:cs typeface="Trebuchet MS"/>
                        </a:rPr>
                        <a:t>for</a:t>
                      </a:r>
                      <a:r>
                        <a:rPr sz="1800" spc="10"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real-</a:t>
                      </a:r>
                      <a:r>
                        <a:rPr sz="1800" spc="70" dirty="0">
                          <a:latin typeface="Cambria Math" panose="02040503050406030204" pitchFamily="18" charset="0"/>
                          <a:ea typeface="Cambria Math" panose="02040503050406030204" pitchFamily="18" charset="0"/>
                          <a:cs typeface="Trebuchet MS"/>
                        </a:rPr>
                        <a:t>world</a:t>
                      </a:r>
                      <a:r>
                        <a:rPr sz="180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applications.</a:t>
                      </a:r>
                      <a:endParaRPr sz="1800">
                        <a:latin typeface="Cambria Math" panose="02040503050406030204" pitchFamily="18" charset="0"/>
                        <a:ea typeface="Cambria Math" panose="02040503050406030204" pitchFamily="18" charset="0"/>
                        <a:cs typeface="Trebuchet MS"/>
                      </a:endParaRPr>
                    </a:p>
                    <a:p>
                      <a:pPr marL="97155" marR="231775">
                        <a:lnSpc>
                          <a:spcPct val="102899"/>
                        </a:lnSpc>
                        <a:spcBef>
                          <a:spcPts val="40"/>
                        </a:spcBef>
                      </a:pPr>
                      <a:r>
                        <a:rPr sz="1800" b="1" spc="-50" dirty="0">
                          <a:latin typeface="Cambria Math" panose="02040503050406030204" pitchFamily="18" charset="0"/>
                          <a:ea typeface="Cambria Math" panose="02040503050406030204" pitchFamily="18" charset="0"/>
                          <a:cs typeface="Tahoma"/>
                        </a:rPr>
                        <a:t>Demerits:</a:t>
                      </a:r>
                      <a:r>
                        <a:rPr sz="1800" b="1" spc="10" dirty="0">
                          <a:latin typeface="Cambria Math" panose="02040503050406030204" pitchFamily="18" charset="0"/>
                          <a:ea typeface="Cambria Math" panose="02040503050406030204" pitchFamily="18" charset="0"/>
                          <a:cs typeface="Tahoma"/>
                        </a:rPr>
                        <a:t> </a:t>
                      </a:r>
                      <a:r>
                        <a:rPr sz="1800" spc="145" dirty="0">
                          <a:latin typeface="Cambria Math" panose="02040503050406030204" pitchFamily="18" charset="0"/>
                          <a:ea typeface="Cambria Math" panose="02040503050406030204" pitchFamily="18" charset="0"/>
                          <a:cs typeface="Trebuchet MS"/>
                        </a:rPr>
                        <a:t>Delayed</a:t>
                      </a:r>
                      <a:r>
                        <a:rPr sz="1800" spc="-55" dirty="0">
                          <a:latin typeface="Cambria Math" panose="02040503050406030204" pitchFamily="18" charset="0"/>
                          <a:ea typeface="Cambria Math" panose="02040503050406030204" pitchFamily="18" charset="0"/>
                          <a:cs typeface="Trebuchet MS"/>
                        </a:rPr>
                        <a:t> </a:t>
                      </a:r>
                      <a:r>
                        <a:rPr sz="1800" spc="100" dirty="0">
                          <a:latin typeface="Cambria Math" panose="02040503050406030204" pitchFamily="18" charset="0"/>
                          <a:ea typeface="Cambria Math" panose="02040503050406030204" pitchFamily="18" charset="0"/>
                          <a:cs typeface="Trebuchet MS"/>
                        </a:rPr>
                        <a:t>response</a:t>
                      </a:r>
                      <a:r>
                        <a:rPr sz="1800" spc="5" dirty="0">
                          <a:latin typeface="Cambria Math" panose="02040503050406030204" pitchFamily="18" charset="0"/>
                          <a:ea typeface="Cambria Math" panose="02040503050406030204" pitchFamily="18" charset="0"/>
                          <a:cs typeface="Trebuchet MS"/>
                        </a:rPr>
                        <a:t> </a:t>
                      </a:r>
                      <a:r>
                        <a:rPr sz="1800" spc="155" dirty="0">
                          <a:latin typeface="Cambria Math" panose="02040503050406030204" pitchFamily="18" charset="0"/>
                          <a:ea typeface="Cambria Math" panose="02040503050406030204" pitchFamily="18" charset="0"/>
                          <a:cs typeface="Trebuchet MS"/>
                        </a:rPr>
                        <a:t>due</a:t>
                      </a:r>
                      <a:r>
                        <a:rPr sz="180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to </a:t>
                      </a:r>
                      <a:r>
                        <a:rPr sz="1800" b="1" spc="-55" dirty="0">
                          <a:latin typeface="Cambria Math" panose="02040503050406030204" pitchFamily="18" charset="0"/>
                          <a:ea typeface="Cambria Math" panose="02040503050406030204" pitchFamily="18" charset="0"/>
                          <a:cs typeface="Tahoma"/>
                        </a:rPr>
                        <a:t>slow</a:t>
                      </a:r>
                      <a:r>
                        <a:rPr sz="1800" b="1" spc="204" dirty="0">
                          <a:latin typeface="Cambria Math" panose="02040503050406030204" pitchFamily="18" charset="0"/>
                          <a:ea typeface="Cambria Math" panose="02040503050406030204" pitchFamily="18" charset="0"/>
                          <a:cs typeface="Tahoma"/>
                        </a:rPr>
                        <a:t> </a:t>
                      </a:r>
                      <a:r>
                        <a:rPr sz="1800" b="1" dirty="0">
                          <a:latin typeface="Cambria Math" panose="02040503050406030204" pitchFamily="18" charset="0"/>
                          <a:ea typeface="Cambria Math" panose="02040503050406030204" pitchFamily="18" charset="0"/>
                          <a:cs typeface="Tahoma"/>
                        </a:rPr>
                        <a:t>hemodynamic</a:t>
                      </a:r>
                      <a:r>
                        <a:rPr sz="1800" b="1" spc="235" dirty="0">
                          <a:latin typeface="Cambria Math" panose="02040503050406030204" pitchFamily="18" charset="0"/>
                          <a:ea typeface="Cambria Math" panose="02040503050406030204" pitchFamily="18" charset="0"/>
                          <a:cs typeface="Tahoma"/>
                        </a:rPr>
                        <a:t> </a:t>
                      </a:r>
                      <a:r>
                        <a:rPr sz="1800" b="1" spc="-10" dirty="0">
                          <a:latin typeface="Cambria Math" panose="02040503050406030204" pitchFamily="18" charset="0"/>
                          <a:ea typeface="Cambria Math" panose="02040503050406030204" pitchFamily="18" charset="0"/>
                          <a:cs typeface="Tahoma"/>
                        </a:rPr>
                        <a:t>changes </a:t>
                      </a:r>
                      <a:r>
                        <a:rPr sz="1800" spc="175" dirty="0">
                          <a:latin typeface="Cambria Math" panose="02040503050406030204" pitchFamily="18" charset="0"/>
                          <a:ea typeface="Cambria Math" panose="02040503050406030204" pitchFamily="18" charset="0"/>
                          <a:cs typeface="Trebuchet MS"/>
                        </a:rPr>
                        <a:t>compared</a:t>
                      </a:r>
                      <a:r>
                        <a:rPr sz="1800" spc="25"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to</a:t>
                      </a:r>
                      <a:r>
                        <a:rPr sz="1800" spc="5" dirty="0">
                          <a:latin typeface="Cambria Math" panose="02040503050406030204" pitchFamily="18" charset="0"/>
                          <a:ea typeface="Cambria Math" panose="02040503050406030204" pitchFamily="18" charset="0"/>
                          <a:cs typeface="Trebuchet MS"/>
                        </a:rPr>
                        <a:t> </a:t>
                      </a:r>
                      <a:r>
                        <a:rPr sz="1800" spc="125" dirty="0">
                          <a:latin typeface="Cambria Math" panose="02040503050406030204" pitchFamily="18" charset="0"/>
                          <a:ea typeface="Cambria Math" panose="02040503050406030204" pitchFamily="18" charset="0"/>
                          <a:cs typeface="Trebuchet MS"/>
                        </a:rPr>
                        <a:t>EEG</a:t>
                      </a:r>
                      <a:r>
                        <a:rPr sz="1800" spc="-3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signals.</a:t>
                      </a:r>
                      <a:endParaRPr sz="1800">
                        <a:latin typeface="Cambria Math" panose="02040503050406030204" pitchFamily="18" charset="0"/>
                        <a:ea typeface="Cambria Math" panose="02040503050406030204" pitchFamily="18" charset="0"/>
                        <a:cs typeface="Trebuchet MS"/>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56861"/>
                      </a:srgbClr>
                    </a:solidFill>
                  </a:tcPr>
                </a:tc>
                <a:extLst>
                  <a:ext uri="{0D108BD9-81ED-4DB2-BD59-A6C34878D82A}">
                    <a16:rowId xmlns:a16="http://schemas.microsoft.com/office/drawing/2014/main" val="10001"/>
                  </a:ext>
                </a:extLst>
              </a:tr>
              <a:tr h="2426335">
                <a:tc>
                  <a:txBody>
                    <a:bodyPr/>
                    <a:lstStyle/>
                    <a:p>
                      <a:pPr marL="91440">
                        <a:lnSpc>
                          <a:spcPct val="100000"/>
                        </a:lnSpc>
                        <a:spcBef>
                          <a:spcPts val="325"/>
                        </a:spcBef>
                      </a:pPr>
                      <a:r>
                        <a:rPr sz="1800" spc="-25" dirty="0">
                          <a:latin typeface="Trebuchet MS"/>
                          <a:cs typeface="Trebuchet MS"/>
                        </a:rPr>
                        <a:t>2.</a:t>
                      </a:r>
                      <a:endParaRPr sz="1800" dirty="0">
                        <a:latin typeface="Trebuchet MS"/>
                        <a:cs typeface="Trebuchet MS"/>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alpha val="56861"/>
                      </a:srgbClr>
                    </a:solidFill>
                  </a:tcPr>
                </a:tc>
                <a:tc>
                  <a:txBody>
                    <a:bodyPr/>
                    <a:lstStyle/>
                    <a:p>
                      <a:pPr marL="92075">
                        <a:lnSpc>
                          <a:spcPct val="100000"/>
                        </a:lnSpc>
                        <a:spcBef>
                          <a:spcPts val="425"/>
                        </a:spcBef>
                      </a:pPr>
                      <a:r>
                        <a:rPr sz="1800" spc="80" dirty="0">
                          <a:latin typeface="Cambria Math" panose="02040503050406030204" pitchFamily="18" charset="0"/>
                          <a:ea typeface="Cambria Math" panose="02040503050406030204" pitchFamily="18" charset="0"/>
                          <a:cs typeface="Trebuchet MS"/>
                        </a:rPr>
                        <a:t>Khan,</a:t>
                      </a:r>
                      <a:r>
                        <a:rPr sz="1800" spc="-5" dirty="0">
                          <a:latin typeface="Cambria Math" panose="02040503050406030204" pitchFamily="18" charset="0"/>
                          <a:ea typeface="Cambria Math" panose="02040503050406030204" pitchFamily="18" charset="0"/>
                          <a:cs typeface="Trebuchet MS"/>
                        </a:rPr>
                        <a:t> </a:t>
                      </a:r>
                      <a:r>
                        <a:rPr sz="1800" spc="120" dirty="0">
                          <a:latin typeface="Cambria Math" panose="02040503050406030204" pitchFamily="18" charset="0"/>
                          <a:ea typeface="Cambria Math" panose="02040503050406030204" pitchFamily="18" charset="0"/>
                          <a:cs typeface="Trebuchet MS"/>
                        </a:rPr>
                        <a:t>M.</a:t>
                      </a:r>
                      <a:r>
                        <a:rPr sz="1800" spc="-75"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J.,</a:t>
                      </a:r>
                      <a:endParaRPr sz="1800">
                        <a:latin typeface="Cambria Math" panose="02040503050406030204" pitchFamily="18" charset="0"/>
                        <a:ea typeface="Cambria Math" panose="02040503050406030204" pitchFamily="18" charset="0"/>
                        <a:cs typeface="Trebuchet MS"/>
                      </a:endParaRPr>
                    </a:p>
                    <a:p>
                      <a:pPr marL="92075">
                        <a:lnSpc>
                          <a:spcPct val="100000"/>
                        </a:lnSpc>
                        <a:spcBef>
                          <a:spcPts val="20"/>
                        </a:spcBef>
                      </a:pPr>
                      <a:r>
                        <a:rPr sz="1800" spc="110" dirty="0">
                          <a:latin typeface="Cambria Math" panose="02040503050406030204" pitchFamily="18" charset="0"/>
                          <a:ea typeface="Cambria Math" panose="02040503050406030204" pitchFamily="18" charset="0"/>
                          <a:cs typeface="Trebuchet MS"/>
                        </a:rPr>
                        <a:t>Hong,</a:t>
                      </a:r>
                      <a:r>
                        <a:rPr sz="1800" spc="-10" dirty="0">
                          <a:latin typeface="Cambria Math" panose="02040503050406030204" pitchFamily="18" charset="0"/>
                          <a:ea typeface="Cambria Math" panose="02040503050406030204" pitchFamily="18" charset="0"/>
                          <a:cs typeface="Trebuchet MS"/>
                        </a:rPr>
                        <a:t> </a:t>
                      </a:r>
                      <a:r>
                        <a:rPr sz="1800" spc="85" dirty="0">
                          <a:latin typeface="Cambria Math" panose="02040503050406030204" pitchFamily="18" charset="0"/>
                          <a:ea typeface="Cambria Math" panose="02040503050406030204" pitchFamily="18" charset="0"/>
                          <a:cs typeface="Trebuchet MS"/>
                        </a:rPr>
                        <a:t>M.</a:t>
                      </a:r>
                      <a:r>
                        <a:rPr sz="1800" spc="-5" dirty="0">
                          <a:latin typeface="Cambria Math" panose="02040503050406030204" pitchFamily="18" charset="0"/>
                          <a:ea typeface="Cambria Math" panose="02040503050406030204" pitchFamily="18" charset="0"/>
                          <a:cs typeface="Trebuchet MS"/>
                        </a:rPr>
                        <a:t> </a:t>
                      </a:r>
                      <a:r>
                        <a:rPr sz="1800" spc="-90" dirty="0">
                          <a:latin typeface="Cambria Math" panose="02040503050406030204" pitchFamily="18" charset="0"/>
                          <a:ea typeface="Cambria Math" panose="02040503050406030204" pitchFamily="18" charset="0"/>
                          <a:cs typeface="Trebuchet MS"/>
                        </a:rPr>
                        <a:t>J.,</a:t>
                      </a:r>
                      <a:r>
                        <a:rPr sz="1800" spc="-5" dirty="0">
                          <a:latin typeface="Cambria Math" panose="02040503050406030204" pitchFamily="18" charset="0"/>
                          <a:ea typeface="Cambria Math" panose="02040503050406030204" pitchFamily="18" charset="0"/>
                          <a:cs typeface="Trebuchet MS"/>
                        </a:rPr>
                        <a:t> </a:t>
                      </a:r>
                      <a:r>
                        <a:rPr sz="1800" spc="160" dirty="0">
                          <a:latin typeface="Cambria Math" panose="02040503050406030204" pitchFamily="18" charset="0"/>
                          <a:ea typeface="Cambria Math" panose="02040503050406030204" pitchFamily="18" charset="0"/>
                          <a:cs typeface="Trebuchet MS"/>
                        </a:rPr>
                        <a:t>and</a:t>
                      </a:r>
                      <a:endParaRPr sz="1800">
                        <a:latin typeface="Cambria Math" panose="02040503050406030204" pitchFamily="18" charset="0"/>
                        <a:ea typeface="Cambria Math" panose="02040503050406030204" pitchFamily="18" charset="0"/>
                        <a:cs typeface="Trebuchet MS"/>
                      </a:endParaRPr>
                    </a:p>
                    <a:p>
                      <a:pPr marL="92075" marR="676910">
                        <a:lnSpc>
                          <a:spcPct val="104900"/>
                        </a:lnSpc>
                      </a:pPr>
                      <a:r>
                        <a:rPr sz="1800" spc="110" dirty="0">
                          <a:latin typeface="Cambria Math" panose="02040503050406030204" pitchFamily="18" charset="0"/>
                          <a:ea typeface="Cambria Math" panose="02040503050406030204" pitchFamily="18" charset="0"/>
                          <a:cs typeface="Trebuchet MS"/>
                        </a:rPr>
                        <a:t>Hong,</a:t>
                      </a:r>
                      <a:r>
                        <a:rPr sz="1800" spc="15"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K.-</a:t>
                      </a:r>
                      <a:r>
                        <a:rPr sz="1800" spc="-25" dirty="0">
                          <a:latin typeface="Cambria Math" panose="02040503050406030204" pitchFamily="18" charset="0"/>
                          <a:ea typeface="Cambria Math" panose="02040503050406030204" pitchFamily="18" charset="0"/>
                          <a:cs typeface="Trebuchet MS"/>
                        </a:rPr>
                        <a:t>S. </a:t>
                      </a:r>
                      <a:r>
                        <a:rPr sz="1800" spc="-10" dirty="0">
                          <a:latin typeface="Cambria Math" panose="02040503050406030204" pitchFamily="18" charset="0"/>
                          <a:ea typeface="Cambria Math" panose="02040503050406030204" pitchFamily="18" charset="0"/>
                          <a:cs typeface="Trebuchet MS"/>
                        </a:rPr>
                        <a:t>(2014)</a:t>
                      </a:r>
                      <a:endParaRPr sz="1800">
                        <a:latin typeface="Cambria Math" panose="02040503050406030204" pitchFamily="18" charset="0"/>
                        <a:ea typeface="Cambria Math" panose="02040503050406030204" pitchFamily="18" charset="0"/>
                        <a:cs typeface="Trebuchet MS"/>
                      </a:endParaRPr>
                    </a:p>
                  </a:txBody>
                  <a:tcPr marL="0" marR="0" marT="539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alpha val="56861"/>
                      </a:srgbClr>
                    </a:solidFill>
                  </a:tcPr>
                </a:tc>
                <a:tc>
                  <a:txBody>
                    <a:bodyPr/>
                    <a:lstStyle/>
                    <a:p>
                      <a:pPr marL="93345" marR="85090">
                        <a:lnSpc>
                          <a:spcPct val="103000"/>
                        </a:lnSpc>
                        <a:spcBef>
                          <a:spcPts val="370"/>
                        </a:spcBef>
                      </a:pPr>
                      <a:r>
                        <a:rPr sz="1800" spc="180" dirty="0">
                          <a:latin typeface="Cambria Math" panose="02040503050406030204" pitchFamily="18" charset="0"/>
                          <a:ea typeface="Cambria Math" panose="02040503050406030204" pitchFamily="18" charset="0"/>
                          <a:cs typeface="Trebuchet MS"/>
                        </a:rPr>
                        <a:t>Decoding</a:t>
                      </a:r>
                      <a:r>
                        <a:rPr sz="1800" spc="-25"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of</a:t>
                      </a:r>
                      <a:r>
                        <a:rPr sz="1800" spc="-60" dirty="0">
                          <a:latin typeface="Cambria Math" panose="02040503050406030204" pitchFamily="18" charset="0"/>
                          <a:ea typeface="Cambria Math" panose="02040503050406030204" pitchFamily="18" charset="0"/>
                          <a:cs typeface="Trebuchet MS"/>
                        </a:rPr>
                        <a:t> </a:t>
                      </a:r>
                      <a:r>
                        <a:rPr sz="1800" spc="-20" dirty="0">
                          <a:latin typeface="Cambria Math" panose="02040503050406030204" pitchFamily="18" charset="0"/>
                          <a:ea typeface="Cambria Math" panose="02040503050406030204" pitchFamily="18" charset="0"/>
                          <a:cs typeface="Trebuchet MS"/>
                        </a:rPr>
                        <a:t>four </a:t>
                      </a:r>
                      <a:r>
                        <a:rPr sz="1800" spc="145" dirty="0">
                          <a:latin typeface="Cambria Math" panose="02040503050406030204" pitchFamily="18" charset="0"/>
                          <a:ea typeface="Cambria Math" panose="02040503050406030204" pitchFamily="18" charset="0"/>
                          <a:cs typeface="Trebuchet MS"/>
                        </a:rPr>
                        <a:t>movement</a:t>
                      </a:r>
                      <a:r>
                        <a:rPr sz="1800" spc="-15"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directions </a:t>
                      </a:r>
                      <a:r>
                        <a:rPr sz="1800" spc="80" dirty="0">
                          <a:latin typeface="Cambria Math" panose="02040503050406030204" pitchFamily="18" charset="0"/>
                          <a:ea typeface="Cambria Math" panose="02040503050406030204" pitchFamily="18" charset="0"/>
                          <a:cs typeface="Trebuchet MS"/>
                        </a:rPr>
                        <a:t>using</a:t>
                      </a:r>
                      <a:r>
                        <a:rPr sz="1800" spc="85" dirty="0">
                          <a:latin typeface="Cambria Math" panose="02040503050406030204" pitchFamily="18" charset="0"/>
                          <a:ea typeface="Cambria Math" panose="02040503050406030204" pitchFamily="18" charset="0"/>
                          <a:cs typeface="Trebuchet MS"/>
                        </a:rPr>
                        <a:t> </a:t>
                      </a:r>
                      <a:r>
                        <a:rPr sz="1800" spc="70" dirty="0">
                          <a:latin typeface="Cambria Math" panose="02040503050406030204" pitchFamily="18" charset="0"/>
                          <a:ea typeface="Cambria Math" panose="02040503050406030204" pitchFamily="18" charset="0"/>
                          <a:cs typeface="Trebuchet MS"/>
                        </a:rPr>
                        <a:t>hybrid</a:t>
                      </a:r>
                      <a:r>
                        <a:rPr sz="1800" spc="60"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NIRS-</a:t>
                      </a:r>
                      <a:r>
                        <a:rPr sz="1800" spc="105" dirty="0">
                          <a:latin typeface="Cambria Math" panose="02040503050406030204" pitchFamily="18" charset="0"/>
                          <a:ea typeface="Cambria Math" panose="02040503050406030204" pitchFamily="18" charset="0"/>
                          <a:cs typeface="Trebuchet MS"/>
                        </a:rPr>
                        <a:t>EEG </a:t>
                      </a:r>
                      <a:r>
                        <a:rPr sz="1800" spc="55" dirty="0">
                          <a:latin typeface="Cambria Math" panose="02040503050406030204" pitchFamily="18" charset="0"/>
                          <a:ea typeface="Cambria Math" panose="02040503050406030204" pitchFamily="18" charset="0"/>
                          <a:cs typeface="Trebuchet MS"/>
                        </a:rPr>
                        <a:t>brain-</a:t>
                      </a:r>
                      <a:r>
                        <a:rPr sz="1800" spc="105" dirty="0">
                          <a:latin typeface="Cambria Math" panose="02040503050406030204" pitchFamily="18" charset="0"/>
                          <a:ea typeface="Cambria Math" panose="02040503050406030204" pitchFamily="18" charset="0"/>
                          <a:cs typeface="Trebuchet MS"/>
                        </a:rPr>
                        <a:t>computer </a:t>
                      </a:r>
                      <a:r>
                        <a:rPr sz="1800" spc="55" dirty="0">
                          <a:latin typeface="Cambria Math" panose="02040503050406030204" pitchFamily="18" charset="0"/>
                          <a:ea typeface="Cambria Math" panose="02040503050406030204" pitchFamily="18" charset="0"/>
                          <a:cs typeface="Trebuchet MS"/>
                        </a:rPr>
                        <a:t>interface</a:t>
                      </a:r>
                      <a:endParaRPr sz="1800" dirty="0">
                        <a:latin typeface="Cambria Math" panose="02040503050406030204" pitchFamily="18" charset="0"/>
                        <a:ea typeface="Cambria Math" panose="02040503050406030204" pitchFamily="18" charset="0"/>
                        <a:cs typeface="Trebuchet MS"/>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alpha val="56861"/>
                      </a:srgbClr>
                    </a:solidFill>
                  </a:tcPr>
                </a:tc>
                <a:tc>
                  <a:txBody>
                    <a:bodyPr/>
                    <a:lstStyle/>
                    <a:p>
                      <a:pPr marL="552450" marR="182245" indent="0" algn="l">
                        <a:lnSpc>
                          <a:spcPct val="100000"/>
                        </a:lnSpc>
                        <a:spcBef>
                          <a:spcPts val="370"/>
                        </a:spcBef>
                        <a:buFont typeface="Wingdings"/>
                        <a:buNone/>
                        <a:tabLst>
                          <a:tab pos="838835" algn="l"/>
                        </a:tabLst>
                      </a:pPr>
                      <a:r>
                        <a:rPr sz="1800" spc="125" dirty="0">
                          <a:latin typeface="Cambria Math" panose="02040503050406030204" pitchFamily="18" charset="0"/>
                          <a:ea typeface="Cambria Math" panose="02040503050406030204" pitchFamily="18" charset="0"/>
                          <a:cs typeface="Trebuchet MS"/>
                        </a:rPr>
                        <a:t>EEG</a:t>
                      </a:r>
                      <a:r>
                        <a:rPr sz="1800" spc="30" dirty="0">
                          <a:latin typeface="Cambria Math" panose="02040503050406030204" pitchFamily="18" charset="0"/>
                          <a:ea typeface="Cambria Math" panose="02040503050406030204" pitchFamily="18" charset="0"/>
                          <a:cs typeface="Trebuchet MS"/>
                        </a:rPr>
                        <a:t> </a:t>
                      </a:r>
                      <a:r>
                        <a:rPr sz="1800" spc="80" dirty="0">
                          <a:latin typeface="Cambria Math" panose="02040503050406030204" pitchFamily="18" charset="0"/>
                          <a:ea typeface="Cambria Math" panose="02040503050406030204" pitchFamily="18" charset="0"/>
                          <a:cs typeface="Trebuchet MS"/>
                        </a:rPr>
                        <a:t>detects </a:t>
                      </a:r>
                      <a:r>
                        <a:rPr sz="1800" spc="40" dirty="0">
                          <a:latin typeface="Cambria Math" panose="02040503050406030204" pitchFamily="18" charset="0"/>
                          <a:ea typeface="Cambria Math" panose="02040503050406030204" pitchFamily="18" charset="0"/>
                          <a:cs typeface="Trebuchet MS"/>
                        </a:rPr>
                        <a:t>electrical </a:t>
                      </a:r>
                      <a:r>
                        <a:rPr sz="1800" spc="70" dirty="0">
                          <a:latin typeface="Cambria Math" panose="02040503050406030204" pitchFamily="18" charset="0"/>
                          <a:ea typeface="Cambria Math" panose="02040503050406030204" pitchFamily="18" charset="0"/>
                          <a:cs typeface="Trebuchet MS"/>
                        </a:rPr>
                        <a:t>brain</a:t>
                      </a:r>
                      <a:r>
                        <a:rPr sz="1800" spc="10"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activity.</a:t>
                      </a:r>
                      <a:endParaRPr sz="1800" dirty="0">
                        <a:latin typeface="Cambria Math" panose="02040503050406030204" pitchFamily="18" charset="0"/>
                        <a:ea typeface="Cambria Math" panose="02040503050406030204" pitchFamily="18" charset="0"/>
                        <a:cs typeface="Trebuchet MS"/>
                      </a:endParaRPr>
                    </a:p>
                    <a:p>
                      <a:pPr marL="552450" marR="93980" indent="0" algn="l">
                        <a:lnSpc>
                          <a:spcPct val="100000"/>
                        </a:lnSpc>
                        <a:spcBef>
                          <a:spcPts val="40"/>
                        </a:spcBef>
                        <a:buFont typeface="Wingdings"/>
                        <a:buNone/>
                        <a:tabLst>
                          <a:tab pos="838835" algn="l"/>
                        </a:tabLst>
                      </a:pPr>
                      <a:r>
                        <a:rPr sz="1800" spc="55" dirty="0">
                          <a:latin typeface="Cambria Math" panose="02040503050406030204" pitchFamily="18" charset="0"/>
                          <a:ea typeface="Cambria Math" panose="02040503050406030204" pitchFamily="18" charset="0"/>
                          <a:cs typeface="Trebuchet MS"/>
                        </a:rPr>
                        <a:t>NIRS</a:t>
                      </a:r>
                      <a:r>
                        <a:rPr sz="1800" spc="-45" dirty="0">
                          <a:latin typeface="Cambria Math" panose="02040503050406030204" pitchFamily="18" charset="0"/>
                          <a:ea typeface="Cambria Math" panose="02040503050406030204" pitchFamily="18" charset="0"/>
                          <a:cs typeface="Trebuchet MS"/>
                        </a:rPr>
                        <a:t> </a:t>
                      </a:r>
                      <a:r>
                        <a:rPr sz="1800" spc="85" dirty="0">
                          <a:latin typeface="Cambria Math" panose="02040503050406030204" pitchFamily="18" charset="0"/>
                          <a:ea typeface="Cambria Math" panose="02040503050406030204" pitchFamily="18" charset="0"/>
                          <a:cs typeface="Trebuchet MS"/>
                        </a:rPr>
                        <a:t>measures </a:t>
                      </a:r>
                      <a:r>
                        <a:rPr sz="1800" b="1" spc="-10" dirty="0">
                          <a:latin typeface="Cambria Math" panose="02040503050406030204" pitchFamily="18" charset="0"/>
                          <a:ea typeface="Cambria Math" panose="02040503050406030204" pitchFamily="18" charset="0"/>
                          <a:cs typeface="Tahoma"/>
                        </a:rPr>
                        <a:t>hemodynami </a:t>
                      </a:r>
                      <a:r>
                        <a:rPr sz="1800" b="1" spc="195" dirty="0">
                          <a:latin typeface="Cambria Math" panose="02040503050406030204" pitchFamily="18" charset="0"/>
                          <a:ea typeface="Cambria Math" panose="02040503050406030204" pitchFamily="18" charset="0"/>
                          <a:cs typeface="Tahoma"/>
                        </a:rPr>
                        <a:t>c</a:t>
                      </a:r>
                      <a:r>
                        <a:rPr sz="1800" b="1" spc="30" dirty="0">
                          <a:latin typeface="Cambria Math" panose="02040503050406030204" pitchFamily="18" charset="0"/>
                          <a:ea typeface="Cambria Math" panose="02040503050406030204" pitchFamily="18" charset="0"/>
                          <a:cs typeface="Tahoma"/>
                        </a:rPr>
                        <a:t> </a:t>
                      </a:r>
                      <a:r>
                        <a:rPr sz="1800" b="1" spc="-10" dirty="0">
                          <a:latin typeface="Cambria Math" panose="02040503050406030204" pitchFamily="18" charset="0"/>
                          <a:ea typeface="Cambria Math" panose="02040503050406030204" pitchFamily="18" charset="0"/>
                          <a:cs typeface="Tahoma"/>
                        </a:rPr>
                        <a:t>responses </a:t>
                      </a:r>
                      <a:r>
                        <a:rPr sz="1800" spc="120" dirty="0">
                          <a:latin typeface="Cambria Math" panose="02040503050406030204" pitchFamily="18" charset="0"/>
                          <a:ea typeface="Cambria Math" panose="02040503050406030204" pitchFamily="18" charset="0"/>
                          <a:cs typeface="Trebuchet MS"/>
                        </a:rPr>
                        <a:t>(blood</a:t>
                      </a:r>
                      <a:r>
                        <a:rPr sz="1800" spc="-35" dirty="0">
                          <a:latin typeface="Cambria Math" panose="02040503050406030204" pitchFamily="18" charset="0"/>
                          <a:ea typeface="Cambria Math" panose="02040503050406030204" pitchFamily="18" charset="0"/>
                          <a:cs typeface="Trebuchet MS"/>
                        </a:rPr>
                        <a:t> </a:t>
                      </a:r>
                      <a:r>
                        <a:rPr sz="1800" spc="-20" dirty="0">
                          <a:latin typeface="Cambria Math" panose="02040503050406030204" pitchFamily="18" charset="0"/>
                          <a:ea typeface="Cambria Math" panose="02040503050406030204" pitchFamily="18" charset="0"/>
                          <a:cs typeface="Trebuchet MS"/>
                        </a:rPr>
                        <a:t>flow </a:t>
                      </a:r>
                      <a:r>
                        <a:rPr sz="1800" spc="110" dirty="0">
                          <a:latin typeface="Cambria Math" panose="02040503050406030204" pitchFamily="18" charset="0"/>
                          <a:ea typeface="Cambria Math" panose="02040503050406030204" pitchFamily="18" charset="0"/>
                          <a:cs typeface="Trebuchet MS"/>
                        </a:rPr>
                        <a:t>changes).</a:t>
                      </a:r>
                      <a:endParaRPr sz="1800" dirty="0">
                        <a:latin typeface="Cambria Math" panose="02040503050406030204" pitchFamily="18" charset="0"/>
                        <a:ea typeface="Cambria Math" panose="02040503050406030204" pitchFamily="18" charset="0"/>
                        <a:cs typeface="Trebuchet MS"/>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alpha val="56861"/>
                      </a:srgbClr>
                    </a:solidFill>
                  </a:tcPr>
                </a:tc>
                <a:tc>
                  <a:txBody>
                    <a:bodyPr/>
                    <a:lstStyle/>
                    <a:p>
                      <a:pPr marL="97155">
                        <a:lnSpc>
                          <a:spcPct val="100000"/>
                        </a:lnSpc>
                        <a:spcBef>
                          <a:spcPts val="425"/>
                        </a:spcBef>
                      </a:pPr>
                      <a:r>
                        <a:rPr sz="1800" b="1" spc="-30" dirty="0">
                          <a:latin typeface="Cambria Math" panose="02040503050406030204" pitchFamily="18" charset="0"/>
                          <a:ea typeface="Cambria Math" panose="02040503050406030204" pitchFamily="18" charset="0"/>
                          <a:cs typeface="Tahoma"/>
                        </a:rPr>
                        <a:t>Merits:</a:t>
                      </a:r>
                      <a:r>
                        <a:rPr sz="1800" spc="-30" dirty="0">
                          <a:latin typeface="Cambria Math" panose="02040503050406030204" pitchFamily="18" charset="0"/>
                          <a:ea typeface="Cambria Math" panose="02040503050406030204" pitchFamily="18" charset="0"/>
                          <a:cs typeface="Trebuchet MS"/>
                        </a:rPr>
                        <a:t>Useful</a:t>
                      </a:r>
                      <a:r>
                        <a:rPr sz="1800" spc="-60"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for</a:t>
                      </a:r>
                      <a:r>
                        <a:rPr sz="1800" spc="-50" dirty="0">
                          <a:latin typeface="Cambria Math" panose="02040503050406030204" pitchFamily="18" charset="0"/>
                          <a:ea typeface="Cambria Math" panose="02040503050406030204" pitchFamily="18" charset="0"/>
                          <a:cs typeface="Trebuchet MS"/>
                        </a:rPr>
                        <a:t> </a:t>
                      </a:r>
                      <a:r>
                        <a:rPr sz="1800" b="1" spc="-25" dirty="0">
                          <a:latin typeface="Cambria Math" panose="02040503050406030204" pitchFamily="18" charset="0"/>
                          <a:ea typeface="Cambria Math" panose="02040503050406030204" pitchFamily="18" charset="0"/>
                          <a:cs typeface="Tahoma"/>
                        </a:rPr>
                        <a:t>motor</a:t>
                      </a:r>
                      <a:r>
                        <a:rPr sz="1800" b="1" spc="-15" dirty="0">
                          <a:latin typeface="Cambria Math" panose="02040503050406030204" pitchFamily="18" charset="0"/>
                          <a:ea typeface="Cambria Math" panose="02040503050406030204" pitchFamily="18" charset="0"/>
                          <a:cs typeface="Tahoma"/>
                        </a:rPr>
                        <a:t> </a:t>
                      </a:r>
                      <a:r>
                        <a:rPr sz="1800" b="1" spc="-10" dirty="0">
                          <a:latin typeface="Cambria Math" panose="02040503050406030204" pitchFamily="18" charset="0"/>
                          <a:ea typeface="Cambria Math" panose="02040503050406030204" pitchFamily="18" charset="0"/>
                          <a:cs typeface="Tahoma"/>
                        </a:rPr>
                        <a:t>rehabilitation</a:t>
                      </a:r>
                      <a:endParaRPr sz="1800" dirty="0">
                        <a:latin typeface="Cambria Math" panose="02040503050406030204" pitchFamily="18" charset="0"/>
                        <a:ea typeface="Cambria Math" panose="02040503050406030204" pitchFamily="18" charset="0"/>
                        <a:cs typeface="Tahoma"/>
                      </a:endParaRPr>
                    </a:p>
                    <a:p>
                      <a:pPr marL="97155">
                        <a:lnSpc>
                          <a:spcPct val="100000"/>
                        </a:lnSpc>
                        <a:spcBef>
                          <a:spcPts val="20"/>
                        </a:spcBef>
                      </a:pPr>
                      <a:r>
                        <a:rPr sz="1800" spc="210" dirty="0">
                          <a:latin typeface="Cambria Math" panose="02040503050406030204" pitchFamily="18" charset="0"/>
                          <a:ea typeface="Cambria Math" panose="02040503050406030204" pitchFamily="18" charset="0"/>
                          <a:cs typeface="Trebuchet MS"/>
                        </a:rPr>
                        <a:t>and</a:t>
                      </a:r>
                      <a:r>
                        <a:rPr sz="1800" spc="-75" dirty="0">
                          <a:latin typeface="Cambria Math" panose="02040503050406030204" pitchFamily="18" charset="0"/>
                          <a:ea typeface="Cambria Math" panose="02040503050406030204" pitchFamily="18" charset="0"/>
                          <a:cs typeface="Trebuchet MS"/>
                        </a:rPr>
                        <a:t> </a:t>
                      </a:r>
                      <a:r>
                        <a:rPr sz="1800" b="1" spc="-30" dirty="0">
                          <a:latin typeface="Cambria Math" panose="02040503050406030204" pitchFamily="18" charset="0"/>
                          <a:ea typeface="Cambria Math" panose="02040503050406030204" pitchFamily="18" charset="0"/>
                          <a:cs typeface="Tahoma"/>
                        </a:rPr>
                        <a:t>prosthetic</a:t>
                      </a:r>
                      <a:r>
                        <a:rPr sz="1800" b="1" spc="-5" dirty="0">
                          <a:latin typeface="Cambria Math" panose="02040503050406030204" pitchFamily="18" charset="0"/>
                          <a:ea typeface="Cambria Math" panose="02040503050406030204" pitchFamily="18" charset="0"/>
                          <a:cs typeface="Tahoma"/>
                        </a:rPr>
                        <a:t> </a:t>
                      </a:r>
                      <a:r>
                        <a:rPr sz="1800" b="1" spc="-10" dirty="0">
                          <a:latin typeface="Cambria Math" panose="02040503050406030204" pitchFamily="18" charset="0"/>
                          <a:ea typeface="Cambria Math" panose="02040503050406030204" pitchFamily="18" charset="0"/>
                          <a:cs typeface="Tahoma"/>
                        </a:rPr>
                        <a:t>control</a:t>
                      </a:r>
                      <a:r>
                        <a:rPr sz="1800" spc="-10" dirty="0">
                          <a:latin typeface="Cambria Math" panose="02040503050406030204" pitchFamily="18" charset="0"/>
                          <a:ea typeface="Cambria Math" panose="02040503050406030204" pitchFamily="18" charset="0"/>
                          <a:cs typeface="Trebuchet MS"/>
                        </a:rPr>
                        <a:t>.</a:t>
                      </a:r>
                      <a:endParaRPr sz="1800" dirty="0">
                        <a:latin typeface="Cambria Math" panose="02040503050406030204" pitchFamily="18" charset="0"/>
                        <a:ea typeface="Cambria Math" panose="02040503050406030204" pitchFamily="18" charset="0"/>
                        <a:cs typeface="Trebuchet MS"/>
                      </a:endParaRPr>
                    </a:p>
                    <a:p>
                      <a:pPr marL="97155" marR="370205">
                        <a:lnSpc>
                          <a:spcPct val="103600"/>
                        </a:lnSpc>
                        <a:spcBef>
                          <a:spcPts val="25"/>
                        </a:spcBef>
                      </a:pPr>
                      <a:r>
                        <a:rPr sz="1800" b="1" dirty="0">
                          <a:latin typeface="Cambria Math" panose="02040503050406030204" pitchFamily="18" charset="0"/>
                          <a:ea typeface="Cambria Math" panose="02040503050406030204" pitchFamily="18" charset="0"/>
                          <a:cs typeface="Tahoma"/>
                        </a:rPr>
                        <a:t>Demerits:</a:t>
                      </a:r>
                      <a:r>
                        <a:rPr sz="1800" dirty="0">
                          <a:latin typeface="Cambria Math" panose="02040503050406030204" pitchFamily="18" charset="0"/>
                          <a:ea typeface="Cambria Math" panose="02040503050406030204" pitchFamily="18" charset="0"/>
                          <a:cs typeface="Trebuchet MS"/>
                        </a:rPr>
                        <a:t>Requires</a:t>
                      </a:r>
                      <a:r>
                        <a:rPr sz="1800" spc="135" dirty="0">
                          <a:latin typeface="Cambria Math" panose="02040503050406030204" pitchFamily="18" charset="0"/>
                          <a:ea typeface="Cambria Math" panose="02040503050406030204" pitchFamily="18" charset="0"/>
                          <a:cs typeface="Trebuchet MS"/>
                        </a:rPr>
                        <a:t> </a:t>
                      </a:r>
                      <a:r>
                        <a:rPr sz="1800" b="1" dirty="0">
                          <a:latin typeface="Cambria Math" panose="02040503050406030204" pitchFamily="18" charset="0"/>
                          <a:ea typeface="Cambria Math" panose="02040503050406030204" pitchFamily="18" charset="0"/>
                          <a:cs typeface="Tahoma"/>
                        </a:rPr>
                        <a:t>complex</a:t>
                      </a:r>
                      <a:r>
                        <a:rPr sz="1800" b="1" spc="170" dirty="0">
                          <a:latin typeface="Cambria Math" panose="02040503050406030204" pitchFamily="18" charset="0"/>
                          <a:ea typeface="Cambria Math" panose="02040503050406030204" pitchFamily="18" charset="0"/>
                          <a:cs typeface="Tahoma"/>
                        </a:rPr>
                        <a:t> </a:t>
                      </a:r>
                      <a:r>
                        <a:rPr sz="1800" b="1" spc="-10" dirty="0">
                          <a:latin typeface="Cambria Math" panose="02040503050406030204" pitchFamily="18" charset="0"/>
                          <a:ea typeface="Cambria Math" panose="02040503050406030204" pitchFamily="18" charset="0"/>
                          <a:cs typeface="Tahoma"/>
                        </a:rPr>
                        <a:t>signal </a:t>
                      </a:r>
                      <a:r>
                        <a:rPr sz="1800" b="1" dirty="0">
                          <a:latin typeface="Cambria Math" panose="02040503050406030204" pitchFamily="18" charset="0"/>
                          <a:ea typeface="Cambria Math" panose="02040503050406030204" pitchFamily="18" charset="0"/>
                          <a:cs typeface="Tahoma"/>
                        </a:rPr>
                        <a:t>processing </a:t>
                      </a:r>
                      <a:r>
                        <a:rPr sz="1800" spc="210" dirty="0">
                          <a:latin typeface="Cambria Math" panose="02040503050406030204" pitchFamily="18" charset="0"/>
                          <a:ea typeface="Cambria Math" panose="02040503050406030204" pitchFamily="18" charset="0"/>
                          <a:cs typeface="Trebuchet MS"/>
                        </a:rPr>
                        <a:t>and</a:t>
                      </a:r>
                      <a:r>
                        <a:rPr sz="1800" spc="-40" dirty="0">
                          <a:latin typeface="Cambria Math" panose="02040503050406030204" pitchFamily="18" charset="0"/>
                          <a:ea typeface="Cambria Math" panose="02040503050406030204" pitchFamily="18" charset="0"/>
                          <a:cs typeface="Trebuchet MS"/>
                        </a:rPr>
                        <a:t> </a:t>
                      </a:r>
                      <a:r>
                        <a:rPr sz="1800" b="1" spc="-20" dirty="0">
                          <a:latin typeface="Cambria Math" panose="02040503050406030204" pitchFamily="18" charset="0"/>
                          <a:ea typeface="Cambria Math" panose="02040503050406030204" pitchFamily="18" charset="0"/>
                          <a:cs typeface="Tahoma"/>
                        </a:rPr>
                        <a:t>data </a:t>
                      </a:r>
                      <a:r>
                        <a:rPr sz="1800" b="1" spc="-25" dirty="0">
                          <a:latin typeface="Cambria Math" panose="02040503050406030204" pitchFamily="18" charset="0"/>
                          <a:ea typeface="Cambria Math" panose="02040503050406030204" pitchFamily="18" charset="0"/>
                          <a:cs typeface="Tahoma"/>
                        </a:rPr>
                        <a:t>synchronization</a:t>
                      </a:r>
                      <a:r>
                        <a:rPr sz="1800" b="1" spc="-5" dirty="0">
                          <a:latin typeface="Cambria Math" panose="02040503050406030204" pitchFamily="18" charset="0"/>
                          <a:ea typeface="Cambria Math" panose="02040503050406030204" pitchFamily="18" charset="0"/>
                          <a:cs typeface="Tahoma"/>
                        </a:rPr>
                        <a:t> </a:t>
                      </a:r>
                      <a:r>
                        <a:rPr sz="1800" spc="135" dirty="0">
                          <a:latin typeface="Cambria Math" panose="02040503050406030204" pitchFamily="18" charset="0"/>
                          <a:ea typeface="Cambria Math" panose="02040503050406030204" pitchFamily="18" charset="0"/>
                          <a:cs typeface="Trebuchet MS"/>
                        </a:rPr>
                        <a:t>between</a:t>
                      </a:r>
                      <a:r>
                        <a:rPr sz="1800" spc="-5" dirty="0">
                          <a:latin typeface="Cambria Math" panose="02040503050406030204" pitchFamily="18" charset="0"/>
                          <a:ea typeface="Cambria Math" panose="02040503050406030204" pitchFamily="18" charset="0"/>
                          <a:cs typeface="Trebuchet MS"/>
                        </a:rPr>
                        <a:t> </a:t>
                      </a:r>
                      <a:r>
                        <a:rPr sz="1800" spc="125" dirty="0">
                          <a:latin typeface="Cambria Math" panose="02040503050406030204" pitchFamily="18" charset="0"/>
                          <a:ea typeface="Cambria Math" panose="02040503050406030204" pitchFamily="18" charset="0"/>
                          <a:cs typeface="Trebuchet MS"/>
                        </a:rPr>
                        <a:t>EEG</a:t>
                      </a:r>
                      <a:r>
                        <a:rPr sz="1800" spc="-40" dirty="0">
                          <a:latin typeface="Cambria Math" panose="02040503050406030204" pitchFamily="18" charset="0"/>
                          <a:ea typeface="Cambria Math" panose="02040503050406030204" pitchFamily="18" charset="0"/>
                          <a:cs typeface="Trebuchet MS"/>
                        </a:rPr>
                        <a:t> </a:t>
                      </a:r>
                      <a:r>
                        <a:rPr sz="1800" spc="35" dirty="0">
                          <a:latin typeface="Cambria Math" panose="02040503050406030204" pitchFamily="18" charset="0"/>
                          <a:ea typeface="Cambria Math" panose="02040503050406030204" pitchFamily="18" charset="0"/>
                          <a:cs typeface="Trebuchet MS"/>
                        </a:rPr>
                        <a:t>&amp; </a:t>
                      </a:r>
                      <a:r>
                        <a:rPr sz="1800" spc="-10" dirty="0">
                          <a:latin typeface="Cambria Math" panose="02040503050406030204" pitchFamily="18" charset="0"/>
                          <a:ea typeface="Cambria Math" panose="02040503050406030204" pitchFamily="18" charset="0"/>
                          <a:cs typeface="Trebuchet MS"/>
                        </a:rPr>
                        <a:t>NIRS.</a:t>
                      </a:r>
                      <a:endParaRPr sz="1800" dirty="0">
                        <a:latin typeface="Cambria Math" panose="02040503050406030204" pitchFamily="18" charset="0"/>
                        <a:ea typeface="Cambria Math" panose="02040503050406030204" pitchFamily="18" charset="0"/>
                        <a:cs typeface="Trebuchet MS"/>
                      </a:endParaRPr>
                    </a:p>
                  </a:txBody>
                  <a:tcPr marL="0" marR="0" marT="539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alpha val="56861"/>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447059142"/>
              </p:ext>
            </p:extLst>
          </p:nvPr>
        </p:nvGraphicFramePr>
        <p:xfrm>
          <a:off x="190499" y="369011"/>
          <a:ext cx="11849101" cy="6498227"/>
        </p:xfrm>
        <a:graphic>
          <a:graphicData uri="http://schemas.openxmlformats.org/drawingml/2006/table">
            <a:tbl>
              <a:tblPr firstRow="1" bandRow="1">
                <a:tableStyleId>{2D5ABB26-0587-4C30-8999-92F81FD0307C}</a:tableStyleId>
              </a:tblPr>
              <a:tblGrid>
                <a:gridCol w="1033258">
                  <a:extLst>
                    <a:ext uri="{9D8B030D-6E8A-4147-A177-3AD203B41FA5}">
                      <a16:colId xmlns:a16="http://schemas.microsoft.com/office/drawing/2014/main" val="20000"/>
                    </a:ext>
                  </a:extLst>
                </a:gridCol>
                <a:gridCol w="1897976">
                  <a:extLst>
                    <a:ext uri="{9D8B030D-6E8A-4147-A177-3AD203B41FA5}">
                      <a16:colId xmlns:a16="http://schemas.microsoft.com/office/drawing/2014/main" val="20001"/>
                    </a:ext>
                  </a:extLst>
                </a:gridCol>
                <a:gridCol w="2431047">
                  <a:extLst>
                    <a:ext uri="{9D8B030D-6E8A-4147-A177-3AD203B41FA5}">
                      <a16:colId xmlns:a16="http://schemas.microsoft.com/office/drawing/2014/main" val="20002"/>
                    </a:ext>
                  </a:extLst>
                </a:gridCol>
                <a:gridCol w="2480729">
                  <a:extLst>
                    <a:ext uri="{9D8B030D-6E8A-4147-A177-3AD203B41FA5}">
                      <a16:colId xmlns:a16="http://schemas.microsoft.com/office/drawing/2014/main" val="20003"/>
                    </a:ext>
                  </a:extLst>
                </a:gridCol>
                <a:gridCol w="4006091">
                  <a:extLst>
                    <a:ext uri="{9D8B030D-6E8A-4147-A177-3AD203B41FA5}">
                      <a16:colId xmlns:a16="http://schemas.microsoft.com/office/drawing/2014/main" val="20004"/>
                    </a:ext>
                  </a:extLst>
                </a:gridCol>
              </a:tblGrid>
              <a:tr h="904057">
                <a:tc>
                  <a:txBody>
                    <a:bodyPr/>
                    <a:lstStyle/>
                    <a:p>
                      <a:pPr marL="91440" algn="ctr">
                        <a:lnSpc>
                          <a:spcPct val="150000"/>
                        </a:lnSpc>
                        <a:spcBef>
                          <a:spcPts val="370"/>
                        </a:spcBef>
                      </a:pPr>
                      <a:r>
                        <a:rPr sz="3200" b="1" spc="-20" dirty="0">
                          <a:solidFill>
                            <a:srgbClr val="FFFFFF"/>
                          </a:solidFill>
                          <a:latin typeface="Cambria Math" panose="02040503050406030204" pitchFamily="18" charset="0"/>
                          <a:ea typeface="Cambria Math" panose="02040503050406030204" pitchFamily="18" charset="0"/>
                          <a:cs typeface="Tahoma"/>
                        </a:rPr>
                        <a:t>S.N0</a:t>
                      </a:r>
                      <a:endParaRPr sz="3200" b="1" dirty="0">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65881"/>
                      </a:srgbClr>
                    </a:solidFill>
                  </a:tcPr>
                </a:tc>
                <a:tc>
                  <a:txBody>
                    <a:bodyPr/>
                    <a:lstStyle/>
                    <a:p>
                      <a:pPr marL="92075" marR="114935" algn="ctr">
                        <a:lnSpc>
                          <a:spcPct val="100000"/>
                        </a:lnSpc>
                        <a:spcBef>
                          <a:spcPts val="390"/>
                        </a:spcBef>
                      </a:pPr>
                      <a:r>
                        <a:rPr sz="2000" b="0" spc="-140" dirty="0">
                          <a:solidFill>
                            <a:srgbClr val="FFFFFF"/>
                          </a:solidFill>
                          <a:latin typeface="Cambria Math" panose="02040503050406030204" pitchFamily="18" charset="0"/>
                          <a:ea typeface="Cambria Math" panose="02040503050406030204" pitchFamily="18" charset="0"/>
                          <a:cs typeface="Tahoma"/>
                        </a:rPr>
                        <a:t>AUTHORS</a:t>
                      </a:r>
                      <a:r>
                        <a:rPr sz="2000" b="0" spc="5" dirty="0">
                          <a:solidFill>
                            <a:srgbClr val="FFFFFF"/>
                          </a:solidFill>
                          <a:latin typeface="Cambria Math" panose="02040503050406030204" pitchFamily="18" charset="0"/>
                          <a:ea typeface="Cambria Math" panose="02040503050406030204" pitchFamily="18" charset="0"/>
                          <a:cs typeface="Tahoma"/>
                        </a:rPr>
                        <a:t> </a:t>
                      </a:r>
                      <a:r>
                        <a:rPr sz="2000" b="0" spc="-25" dirty="0">
                          <a:solidFill>
                            <a:srgbClr val="FFFFFF"/>
                          </a:solidFill>
                          <a:latin typeface="Cambria Math" panose="02040503050406030204" pitchFamily="18" charset="0"/>
                          <a:ea typeface="Cambria Math" panose="02040503050406030204" pitchFamily="18" charset="0"/>
                          <a:cs typeface="Tahoma"/>
                        </a:rPr>
                        <a:t>AND </a:t>
                      </a:r>
                      <a:r>
                        <a:rPr sz="2000" b="0" spc="-125" dirty="0">
                          <a:solidFill>
                            <a:srgbClr val="FFFFFF"/>
                          </a:solidFill>
                          <a:latin typeface="Cambria Math" panose="02040503050406030204" pitchFamily="18" charset="0"/>
                          <a:ea typeface="Cambria Math" panose="02040503050406030204" pitchFamily="18" charset="0"/>
                          <a:cs typeface="Tahoma"/>
                        </a:rPr>
                        <a:t>YEAR</a:t>
                      </a:r>
                      <a:r>
                        <a:rPr sz="2000" b="0" spc="15" dirty="0">
                          <a:solidFill>
                            <a:srgbClr val="FFFFFF"/>
                          </a:solidFill>
                          <a:latin typeface="Cambria Math" panose="02040503050406030204" pitchFamily="18" charset="0"/>
                          <a:ea typeface="Cambria Math" panose="02040503050406030204" pitchFamily="18" charset="0"/>
                          <a:cs typeface="Tahoma"/>
                        </a:rPr>
                        <a:t> </a:t>
                      </a:r>
                      <a:r>
                        <a:rPr sz="2000" b="0" spc="-25" dirty="0">
                          <a:solidFill>
                            <a:srgbClr val="FFFFFF"/>
                          </a:solidFill>
                          <a:latin typeface="Cambria Math" panose="02040503050406030204" pitchFamily="18" charset="0"/>
                          <a:ea typeface="Cambria Math" panose="02040503050406030204" pitchFamily="18" charset="0"/>
                          <a:cs typeface="Tahoma"/>
                        </a:rPr>
                        <a:t>OF </a:t>
                      </a:r>
                      <a:r>
                        <a:rPr sz="2000" b="0" spc="-60" dirty="0">
                          <a:solidFill>
                            <a:srgbClr val="FFFFFF"/>
                          </a:solidFill>
                          <a:latin typeface="Cambria Math" panose="02040503050406030204" pitchFamily="18" charset="0"/>
                          <a:ea typeface="Cambria Math" panose="02040503050406030204" pitchFamily="18" charset="0"/>
                          <a:cs typeface="Tahoma"/>
                        </a:rPr>
                        <a:t>PUBLICATION</a:t>
                      </a:r>
                      <a:endParaRPr sz="2000" b="0" dirty="0">
                        <a:latin typeface="Cambria Math" panose="02040503050406030204" pitchFamily="18" charset="0"/>
                        <a:ea typeface="Cambria Math" panose="02040503050406030204" pitchFamily="18" charset="0"/>
                        <a:cs typeface="Tahoma"/>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65881"/>
                      </a:srgbClr>
                    </a:solidFill>
                  </a:tcPr>
                </a:tc>
                <a:tc>
                  <a:txBody>
                    <a:bodyPr/>
                    <a:lstStyle/>
                    <a:p>
                      <a:pPr marL="93980" algn="ctr">
                        <a:lnSpc>
                          <a:spcPct val="150000"/>
                        </a:lnSpc>
                        <a:spcBef>
                          <a:spcPts val="370"/>
                        </a:spcBef>
                      </a:pPr>
                      <a:r>
                        <a:rPr sz="3200" b="0" spc="-320" dirty="0">
                          <a:solidFill>
                            <a:srgbClr val="FFFFFF"/>
                          </a:solidFill>
                          <a:latin typeface="Cambria Math" panose="02040503050406030204" pitchFamily="18" charset="0"/>
                          <a:ea typeface="Cambria Math" panose="02040503050406030204" pitchFamily="18" charset="0"/>
                          <a:cs typeface="Tahoma"/>
                        </a:rPr>
                        <a:t>TITLE</a:t>
                      </a:r>
                      <a:endParaRPr sz="3200" b="0" dirty="0">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65881"/>
                      </a:srgbClr>
                    </a:solidFill>
                  </a:tcPr>
                </a:tc>
                <a:tc>
                  <a:txBody>
                    <a:bodyPr/>
                    <a:lstStyle/>
                    <a:p>
                      <a:pPr marL="95885" marR="492125" algn="ctr">
                        <a:lnSpc>
                          <a:spcPct val="100000"/>
                        </a:lnSpc>
                        <a:spcBef>
                          <a:spcPts val="490"/>
                        </a:spcBef>
                      </a:pPr>
                      <a:r>
                        <a:rPr lang="en-IN" sz="2400" b="0" dirty="0">
                          <a:solidFill>
                            <a:schemeClr val="bg1"/>
                          </a:solidFill>
                          <a:latin typeface="Cambria Math" panose="02040503050406030204" pitchFamily="18" charset="0"/>
                          <a:ea typeface="Cambria Math" panose="02040503050406030204" pitchFamily="18" charset="0"/>
                          <a:cs typeface="Tahoma"/>
                        </a:rPr>
                        <a:t>Methodology</a:t>
                      </a:r>
                    </a:p>
                    <a:p>
                      <a:pPr marL="95885" marR="492125" algn="ctr">
                        <a:lnSpc>
                          <a:spcPct val="100000"/>
                        </a:lnSpc>
                        <a:spcBef>
                          <a:spcPts val="490"/>
                        </a:spcBef>
                      </a:pPr>
                      <a:r>
                        <a:rPr lang="en-IN" sz="2400" b="0" dirty="0">
                          <a:solidFill>
                            <a:schemeClr val="bg1"/>
                          </a:solidFill>
                          <a:latin typeface="Cambria Math" panose="02040503050406030204" pitchFamily="18" charset="0"/>
                          <a:ea typeface="Cambria Math" panose="02040503050406030204" pitchFamily="18" charset="0"/>
                          <a:cs typeface="Tahoma"/>
                        </a:rPr>
                        <a:t>Used </a:t>
                      </a:r>
                      <a:endParaRPr sz="2400" b="0" dirty="0">
                        <a:solidFill>
                          <a:schemeClr val="bg1"/>
                        </a:solidFill>
                        <a:latin typeface="Cambria Math" panose="02040503050406030204" pitchFamily="18" charset="0"/>
                        <a:ea typeface="Cambria Math" panose="02040503050406030204" pitchFamily="18" charset="0"/>
                        <a:cs typeface="Tahoma"/>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65881"/>
                      </a:srgbClr>
                    </a:solidFill>
                  </a:tcPr>
                </a:tc>
                <a:tc>
                  <a:txBody>
                    <a:bodyPr/>
                    <a:lstStyle/>
                    <a:p>
                      <a:pPr marL="97155" algn="ctr">
                        <a:lnSpc>
                          <a:spcPct val="150000"/>
                        </a:lnSpc>
                        <a:spcBef>
                          <a:spcPts val="370"/>
                        </a:spcBef>
                      </a:pPr>
                      <a:r>
                        <a:rPr lang="en-IN" sz="3200" b="0" spc="-240" dirty="0">
                          <a:solidFill>
                            <a:srgbClr val="FFFFFF"/>
                          </a:solidFill>
                          <a:latin typeface="Cambria Math" panose="02040503050406030204" pitchFamily="18" charset="0"/>
                          <a:ea typeface="Cambria Math" panose="02040503050406030204" pitchFamily="18" charset="0"/>
                          <a:cs typeface="Tahoma"/>
                        </a:rPr>
                        <a:t>Merits  and  Demerits</a:t>
                      </a:r>
                      <a:endParaRPr sz="3200" b="0" dirty="0">
                        <a:latin typeface="Cambria Math" panose="02040503050406030204" pitchFamily="18" charset="0"/>
                        <a:ea typeface="Cambria Math" panose="02040503050406030204" pitchFamily="18" charset="0"/>
                        <a:cs typeface="Tahom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alpha val="65881"/>
                      </a:srgbClr>
                    </a:solidFill>
                  </a:tcPr>
                </a:tc>
                <a:extLst>
                  <a:ext uri="{0D108BD9-81ED-4DB2-BD59-A6C34878D82A}">
                    <a16:rowId xmlns:a16="http://schemas.microsoft.com/office/drawing/2014/main" val="10000"/>
                  </a:ext>
                </a:extLst>
              </a:tr>
              <a:tr h="2527693">
                <a:tc>
                  <a:txBody>
                    <a:bodyPr/>
                    <a:lstStyle/>
                    <a:p>
                      <a:pPr marL="91440">
                        <a:lnSpc>
                          <a:spcPct val="100000"/>
                        </a:lnSpc>
                        <a:spcBef>
                          <a:spcPts val="309"/>
                        </a:spcBef>
                      </a:pPr>
                      <a:r>
                        <a:rPr sz="1800" spc="-25" dirty="0">
                          <a:latin typeface="Trebuchet MS"/>
                          <a:cs typeface="Trebuchet MS"/>
                        </a:rPr>
                        <a:t>3.</a:t>
                      </a:r>
                      <a:endParaRPr sz="1800" dirty="0">
                        <a:latin typeface="Trebuchet MS"/>
                        <a:cs typeface="Trebuchet MS"/>
                      </a:endParaRPr>
                    </a:p>
                  </a:txBody>
                  <a:tcPr marL="0" marR="0" marT="3936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65881"/>
                      </a:srgbClr>
                    </a:solidFill>
                  </a:tcPr>
                </a:tc>
                <a:tc>
                  <a:txBody>
                    <a:bodyPr/>
                    <a:lstStyle/>
                    <a:p>
                      <a:pPr marL="155575">
                        <a:lnSpc>
                          <a:spcPct val="100000"/>
                        </a:lnSpc>
                        <a:spcBef>
                          <a:spcPts val="560"/>
                        </a:spcBef>
                      </a:pPr>
                      <a:r>
                        <a:rPr sz="1800" spc="90" dirty="0">
                          <a:latin typeface="Cambria Math" panose="02040503050406030204" pitchFamily="18" charset="0"/>
                          <a:ea typeface="Cambria Math" panose="02040503050406030204" pitchFamily="18" charset="0"/>
                          <a:cs typeface="Trebuchet MS"/>
                        </a:rPr>
                        <a:t>Ahn,</a:t>
                      </a:r>
                      <a:r>
                        <a:rPr sz="1800" spc="1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M.,</a:t>
                      </a:r>
                      <a:r>
                        <a:rPr sz="1800" spc="15" dirty="0">
                          <a:latin typeface="Cambria Math" panose="02040503050406030204" pitchFamily="18" charset="0"/>
                          <a:ea typeface="Cambria Math" panose="02040503050406030204" pitchFamily="18" charset="0"/>
                          <a:cs typeface="Trebuchet MS"/>
                        </a:rPr>
                        <a:t> </a:t>
                      </a:r>
                      <a:r>
                        <a:rPr sz="1800" spc="160" dirty="0">
                          <a:latin typeface="Cambria Math" panose="02040503050406030204" pitchFamily="18" charset="0"/>
                          <a:ea typeface="Cambria Math" panose="02040503050406030204" pitchFamily="18" charset="0"/>
                          <a:cs typeface="Trebuchet MS"/>
                        </a:rPr>
                        <a:t>and</a:t>
                      </a:r>
                      <a:endParaRPr sz="1800" dirty="0">
                        <a:latin typeface="Cambria Math" panose="02040503050406030204" pitchFamily="18" charset="0"/>
                        <a:ea typeface="Cambria Math" panose="02040503050406030204" pitchFamily="18" charset="0"/>
                        <a:cs typeface="Trebuchet MS"/>
                      </a:endParaRPr>
                    </a:p>
                    <a:p>
                      <a:pPr marL="92075">
                        <a:lnSpc>
                          <a:spcPct val="100000"/>
                        </a:lnSpc>
                        <a:spcBef>
                          <a:spcPts val="165"/>
                        </a:spcBef>
                      </a:pPr>
                      <a:r>
                        <a:rPr sz="1800" dirty="0">
                          <a:latin typeface="Cambria Math" panose="02040503050406030204" pitchFamily="18" charset="0"/>
                          <a:ea typeface="Cambria Math" panose="02040503050406030204" pitchFamily="18" charset="0"/>
                          <a:cs typeface="Trebuchet MS"/>
                        </a:rPr>
                        <a:t>Jun,</a:t>
                      </a:r>
                      <a:r>
                        <a:rPr sz="1800" spc="30"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S.</a:t>
                      </a:r>
                      <a:r>
                        <a:rPr sz="1800" spc="-45" dirty="0">
                          <a:latin typeface="Cambria Math" panose="02040503050406030204" pitchFamily="18" charset="0"/>
                          <a:ea typeface="Cambria Math" panose="02040503050406030204" pitchFamily="18" charset="0"/>
                          <a:cs typeface="Trebuchet MS"/>
                        </a:rPr>
                        <a:t> </a:t>
                      </a:r>
                      <a:r>
                        <a:rPr sz="1800" spc="135" dirty="0">
                          <a:latin typeface="Cambria Math" panose="02040503050406030204" pitchFamily="18" charset="0"/>
                          <a:ea typeface="Cambria Math" panose="02040503050406030204" pitchFamily="18" charset="0"/>
                          <a:cs typeface="Trebuchet MS"/>
                        </a:rPr>
                        <a:t>C.</a:t>
                      </a:r>
                      <a:r>
                        <a:rPr sz="1800" spc="-4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(2015).</a:t>
                      </a:r>
                      <a:endParaRPr sz="1800" dirty="0">
                        <a:latin typeface="Cambria Math" panose="02040503050406030204" pitchFamily="18" charset="0"/>
                        <a:ea typeface="Cambria Math" panose="02040503050406030204" pitchFamily="18" charset="0"/>
                        <a:cs typeface="Trebuchet MS"/>
                      </a:endParaRPr>
                    </a:p>
                  </a:txBody>
                  <a:tcPr marL="0" marR="0" marT="711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65881"/>
                      </a:srgbClr>
                    </a:solidFill>
                  </a:tcPr>
                </a:tc>
                <a:tc>
                  <a:txBody>
                    <a:bodyPr/>
                    <a:lstStyle/>
                    <a:p>
                      <a:pPr marL="93980" marR="269875">
                        <a:lnSpc>
                          <a:spcPct val="103699"/>
                        </a:lnSpc>
                        <a:spcBef>
                          <a:spcPts val="340"/>
                        </a:spcBef>
                      </a:pPr>
                      <a:r>
                        <a:rPr sz="1800" spc="100" dirty="0">
                          <a:latin typeface="Cambria Math" panose="02040503050406030204" pitchFamily="18" charset="0"/>
                          <a:ea typeface="Cambria Math" panose="02040503050406030204" pitchFamily="18" charset="0"/>
                          <a:cs typeface="Trebuchet MS"/>
                        </a:rPr>
                        <a:t>Performance </a:t>
                      </a:r>
                      <a:r>
                        <a:rPr sz="1800" spc="55" dirty="0">
                          <a:latin typeface="Cambria Math" panose="02040503050406030204" pitchFamily="18" charset="0"/>
                          <a:ea typeface="Cambria Math" panose="02040503050406030204" pitchFamily="18" charset="0"/>
                          <a:cs typeface="Trebuchet MS"/>
                        </a:rPr>
                        <a:t>variation</a:t>
                      </a:r>
                      <a:r>
                        <a:rPr sz="1800" spc="-1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in</a:t>
                      </a:r>
                      <a:r>
                        <a:rPr sz="1800" spc="-10"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motor </a:t>
                      </a:r>
                      <a:r>
                        <a:rPr sz="1800" spc="114" dirty="0">
                          <a:latin typeface="Cambria Math" panose="02040503050406030204" pitchFamily="18" charset="0"/>
                          <a:ea typeface="Cambria Math" panose="02040503050406030204" pitchFamily="18" charset="0"/>
                          <a:cs typeface="Trebuchet MS"/>
                        </a:rPr>
                        <a:t>imagery</a:t>
                      </a:r>
                      <a:r>
                        <a:rPr sz="1800" spc="-4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brain </a:t>
                      </a:r>
                      <a:r>
                        <a:rPr sz="1800" spc="114" dirty="0">
                          <a:latin typeface="Cambria Math" panose="02040503050406030204" pitchFamily="18" charset="0"/>
                          <a:ea typeface="Cambria Math" panose="02040503050406030204" pitchFamily="18" charset="0"/>
                          <a:cs typeface="Trebuchet MS"/>
                        </a:rPr>
                        <a:t>computer</a:t>
                      </a:r>
                      <a:r>
                        <a:rPr sz="1800" spc="65"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interface</a:t>
                      </a:r>
                      <a:endParaRPr sz="1800" dirty="0">
                        <a:latin typeface="Cambria Math" panose="02040503050406030204" pitchFamily="18" charset="0"/>
                        <a:ea typeface="Cambria Math" panose="02040503050406030204" pitchFamily="18" charset="0"/>
                        <a:cs typeface="Trebuchet MS"/>
                      </a:endParaRPr>
                    </a:p>
                  </a:txBody>
                  <a:tcPr marL="0" marR="0" marT="431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65881"/>
                      </a:srgbClr>
                    </a:solidFill>
                  </a:tcPr>
                </a:tc>
                <a:tc>
                  <a:txBody>
                    <a:bodyPr/>
                    <a:lstStyle/>
                    <a:p>
                      <a:pPr marL="95885" marR="100330">
                        <a:lnSpc>
                          <a:spcPct val="103400"/>
                        </a:lnSpc>
                        <a:spcBef>
                          <a:spcPts val="345"/>
                        </a:spcBef>
                      </a:pPr>
                      <a:r>
                        <a:rPr sz="1800" spc="-45" dirty="0">
                          <a:latin typeface="Cambria Math" panose="02040503050406030204" pitchFamily="18" charset="0"/>
                          <a:ea typeface="Cambria Math" panose="02040503050406030204" pitchFamily="18" charset="0"/>
                          <a:cs typeface="Trebuchet MS"/>
                        </a:rPr>
                        <a:t>This </a:t>
                      </a:r>
                      <a:r>
                        <a:rPr sz="1800" spc="60" dirty="0">
                          <a:latin typeface="Cambria Math" panose="02040503050406030204" pitchFamily="18" charset="0"/>
                          <a:ea typeface="Cambria Math" panose="02040503050406030204" pitchFamily="18" charset="0"/>
                          <a:cs typeface="Trebuchet MS"/>
                        </a:rPr>
                        <a:t>review</a:t>
                      </a:r>
                      <a:r>
                        <a:rPr sz="1800" spc="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synthesizes </a:t>
                      </a:r>
                      <a:r>
                        <a:rPr sz="1800" spc="50" dirty="0">
                          <a:latin typeface="Cambria Math" panose="02040503050406030204" pitchFamily="18" charset="0"/>
                          <a:ea typeface="Cambria Math" panose="02040503050406030204" pitchFamily="18" charset="0"/>
                          <a:cs typeface="Trebuchet MS"/>
                        </a:rPr>
                        <a:t>findings</a:t>
                      </a:r>
                      <a:r>
                        <a:rPr sz="1800" spc="130"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from</a:t>
                      </a:r>
                      <a:r>
                        <a:rPr sz="1800" spc="85"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various </a:t>
                      </a:r>
                      <a:r>
                        <a:rPr sz="1800" dirty="0">
                          <a:latin typeface="Cambria Math" panose="02040503050406030204" pitchFamily="18" charset="0"/>
                          <a:ea typeface="Cambria Math" panose="02040503050406030204" pitchFamily="18" charset="0"/>
                          <a:cs typeface="Trebuchet MS"/>
                        </a:rPr>
                        <a:t>studies</a:t>
                      </a:r>
                      <a:r>
                        <a:rPr sz="1800" spc="180"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to</a:t>
                      </a:r>
                      <a:r>
                        <a:rPr sz="1800" spc="12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identify </a:t>
                      </a:r>
                      <a:r>
                        <a:rPr sz="1800" spc="65" dirty="0">
                          <a:latin typeface="Cambria Math" panose="02040503050406030204" pitchFamily="18" charset="0"/>
                          <a:ea typeface="Cambria Math" panose="02040503050406030204" pitchFamily="18" charset="0"/>
                          <a:cs typeface="Trebuchet MS"/>
                        </a:rPr>
                        <a:t>factors</a:t>
                      </a:r>
                      <a:r>
                        <a:rPr sz="1800" spc="-25"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contributing</a:t>
                      </a:r>
                      <a:r>
                        <a:rPr sz="1800" spc="500"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to</a:t>
                      </a:r>
                      <a:r>
                        <a:rPr sz="1800" spc="-5" dirty="0">
                          <a:latin typeface="Cambria Math" panose="02040503050406030204" pitchFamily="18" charset="0"/>
                          <a:ea typeface="Cambria Math" panose="02040503050406030204" pitchFamily="18" charset="0"/>
                          <a:cs typeface="Trebuchet MS"/>
                        </a:rPr>
                        <a:t> </a:t>
                      </a:r>
                      <a:r>
                        <a:rPr sz="1800" spc="105" dirty="0">
                          <a:latin typeface="Cambria Math" panose="02040503050406030204" pitchFamily="18" charset="0"/>
                          <a:ea typeface="Cambria Math" panose="02040503050406030204" pitchFamily="18" charset="0"/>
                          <a:cs typeface="Trebuchet MS"/>
                        </a:rPr>
                        <a:t>performance </a:t>
                      </a:r>
                      <a:r>
                        <a:rPr sz="1800" dirty="0">
                          <a:latin typeface="Cambria Math" panose="02040503050406030204" pitchFamily="18" charset="0"/>
                          <a:ea typeface="Cambria Math" panose="02040503050406030204" pitchFamily="18" charset="0"/>
                          <a:cs typeface="Trebuchet MS"/>
                        </a:rPr>
                        <a:t>variability</a:t>
                      </a:r>
                      <a:r>
                        <a:rPr sz="1800" spc="130"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in</a:t>
                      </a:r>
                      <a:r>
                        <a:rPr sz="1800" spc="85" dirty="0">
                          <a:latin typeface="Cambria Math" panose="02040503050406030204" pitchFamily="18" charset="0"/>
                          <a:ea typeface="Cambria Math" panose="02040503050406030204" pitchFamily="18" charset="0"/>
                          <a:cs typeface="Trebuchet MS"/>
                        </a:rPr>
                        <a:t> </a:t>
                      </a:r>
                      <a:r>
                        <a:rPr sz="1800" spc="80" dirty="0">
                          <a:latin typeface="Cambria Math" panose="02040503050406030204" pitchFamily="18" charset="0"/>
                          <a:ea typeface="Cambria Math" panose="02040503050406030204" pitchFamily="18" charset="0"/>
                          <a:cs typeface="Trebuchet MS"/>
                        </a:rPr>
                        <a:t>MI-</a:t>
                      </a:r>
                      <a:r>
                        <a:rPr sz="1800" spc="-20" dirty="0">
                          <a:latin typeface="Cambria Math" panose="02040503050406030204" pitchFamily="18" charset="0"/>
                          <a:ea typeface="Cambria Math" panose="02040503050406030204" pitchFamily="18" charset="0"/>
                          <a:cs typeface="Trebuchet MS"/>
                        </a:rPr>
                        <a:t>BCIs.</a:t>
                      </a:r>
                      <a:endParaRPr sz="1800">
                        <a:latin typeface="Cambria Math" panose="02040503050406030204" pitchFamily="18" charset="0"/>
                        <a:ea typeface="Cambria Math" panose="02040503050406030204" pitchFamily="18" charset="0"/>
                        <a:cs typeface="Trebuchet MS"/>
                      </a:endParaRPr>
                    </a:p>
                  </a:txBody>
                  <a:tcPr marL="0" marR="0" marT="43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65881"/>
                      </a:srgbClr>
                    </a:solidFill>
                  </a:tcPr>
                </a:tc>
                <a:tc>
                  <a:txBody>
                    <a:bodyPr/>
                    <a:lstStyle/>
                    <a:p>
                      <a:pPr marL="97155" marR="605155">
                        <a:lnSpc>
                          <a:spcPct val="103000"/>
                        </a:lnSpc>
                        <a:spcBef>
                          <a:spcPts val="355"/>
                        </a:spcBef>
                      </a:pPr>
                      <a:r>
                        <a:rPr sz="1800" b="1" spc="-40" dirty="0">
                          <a:latin typeface="Cambria Math" panose="02040503050406030204" pitchFamily="18" charset="0"/>
                          <a:ea typeface="Cambria Math" panose="02040503050406030204" pitchFamily="18" charset="0"/>
                          <a:cs typeface="Tahoma"/>
                        </a:rPr>
                        <a:t>Merits:</a:t>
                      </a:r>
                      <a:r>
                        <a:rPr sz="1800" spc="-40" dirty="0">
                          <a:latin typeface="Cambria Math" panose="02040503050406030204" pitchFamily="18" charset="0"/>
                          <a:ea typeface="Cambria Math" panose="02040503050406030204" pitchFamily="18" charset="0"/>
                          <a:cs typeface="Trebuchet MS"/>
                        </a:rPr>
                        <a:t>The</a:t>
                      </a:r>
                      <a:r>
                        <a:rPr sz="1800" spc="-3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review</a:t>
                      </a:r>
                      <a:r>
                        <a:rPr sz="1800" dirty="0">
                          <a:latin typeface="Cambria Math" panose="02040503050406030204" pitchFamily="18" charset="0"/>
                          <a:ea typeface="Cambria Math" panose="02040503050406030204" pitchFamily="18" charset="0"/>
                          <a:cs typeface="Trebuchet MS"/>
                        </a:rPr>
                        <a:t> </a:t>
                      </a:r>
                      <a:r>
                        <a:rPr sz="1800" spc="80" dirty="0">
                          <a:latin typeface="Cambria Math" panose="02040503050406030204" pitchFamily="18" charset="0"/>
                          <a:ea typeface="Cambria Math" panose="02040503050406030204" pitchFamily="18" charset="0"/>
                          <a:cs typeface="Trebuchet MS"/>
                        </a:rPr>
                        <a:t>consolidates </a:t>
                      </a:r>
                      <a:r>
                        <a:rPr sz="1800" spc="70" dirty="0">
                          <a:latin typeface="Cambria Math" panose="02040503050406030204" pitchFamily="18" charset="0"/>
                          <a:ea typeface="Cambria Math" panose="02040503050406030204" pitchFamily="18" charset="0"/>
                          <a:cs typeface="Trebuchet MS"/>
                        </a:rPr>
                        <a:t>diverse</a:t>
                      </a:r>
                      <a:r>
                        <a:rPr sz="1800" spc="-55" dirty="0">
                          <a:latin typeface="Cambria Math" panose="02040503050406030204" pitchFamily="18" charset="0"/>
                          <a:ea typeface="Cambria Math" panose="02040503050406030204" pitchFamily="18" charset="0"/>
                          <a:cs typeface="Trebuchet MS"/>
                        </a:rPr>
                        <a:t> </a:t>
                      </a:r>
                      <a:r>
                        <a:rPr sz="1800" spc="65" dirty="0">
                          <a:latin typeface="Cambria Math" panose="02040503050406030204" pitchFamily="18" charset="0"/>
                          <a:ea typeface="Cambria Math" panose="02040503050406030204" pitchFamily="18" charset="0"/>
                          <a:cs typeface="Trebuchet MS"/>
                        </a:rPr>
                        <a:t>factors</a:t>
                      </a:r>
                      <a:r>
                        <a:rPr sz="1800" spc="-15" dirty="0">
                          <a:latin typeface="Cambria Math" panose="02040503050406030204" pitchFamily="18" charset="0"/>
                          <a:ea typeface="Cambria Math" panose="02040503050406030204" pitchFamily="18" charset="0"/>
                          <a:cs typeface="Trebuchet MS"/>
                        </a:rPr>
                        <a:t> </a:t>
                      </a:r>
                      <a:r>
                        <a:rPr sz="1800" spc="80" dirty="0">
                          <a:latin typeface="Cambria Math" panose="02040503050406030204" pitchFamily="18" charset="0"/>
                          <a:ea typeface="Cambria Math" panose="02040503050406030204" pitchFamily="18" charset="0"/>
                          <a:cs typeface="Trebuchet MS"/>
                        </a:rPr>
                        <a:t>affecting</a:t>
                      </a:r>
                      <a:r>
                        <a:rPr sz="1800" spc="-15" dirty="0">
                          <a:latin typeface="Cambria Math" panose="02040503050406030204" pitchFamily="18" charset="0"/>
                          <a:ea typeface="Cambria Math" panose="02040503050406030204" pitchFamily="18" charset="0"/>
                          <a:cs typeface="Trebuchet MS"/>
                        </a:rPr>
                        <a:t> </a:t>
                      </a:r>
                      <a:r>
                        <a:rPr sz="1800" spc="95" dirty="0">
                          <a:latin typeface="Cambria Math" panose="02040503050406030204" pitchFamily="18" charset="0"/>
                          <a:ea typeface="Cambria Math" panose="02040503050406030204" pitchFamily="18" charset="0"/>
                          <a:cs typeface="Trebuchet MS"/>
                        </a:rPr>
                        <a:t>MI</a:t>
                      </a:r>
                      <a:r>
                        <a:rPr lang="en-IN" sz="1800" spc="95" dirty="0">
                          <a:latin typeface="Cambria Math" panose="02040503050406030204" pitchFamily="18" charset="0"/>
                          <a:ea typeface="Cambria Math" panose="02040503050406030204" pitchFamily="18" charset="0"/>
                          <a:cs typeface="Trebuchet MS"/>
                        </a:rPr>
                        <a:t>-</a:t>
                      </a:r>
                      <a:r>
                        <a:rPr sz="1800" spc="90" dirty="0">
                          <a:latin typeface="Cambria Math" panose="02040503050406030204" pitchFamily="18" charset="0"/>
                          <a:ea typeface="Cambria Math" panose="02040503050406030204" pitchFamily="18" charset="0"/>
                          <a:cs typeface="Trebuchet MS"/>
                        </a:rPr>
                        <a:t>BCI </a:t>
                      </a:r>
                      <a:r>
                        <a:rPr sz="1800" spc="95" dirty="0">
                          <a:latin typeface="Cambria Math" panose="02040503050406030204" pitchFamily="18" charset="0"/>
                          <a:ea typeface="Cambria Math" panose="02040503050406030204" pitchFamily="18" charset="0"/>
                          <a:cs typeface="Trebuchet MS"/>
                        </a:rPr>
                        <a:t>performance,</a:t>
                      </a:r>
                      <a:r>
                        <a:rPr sz="1800" spc="5" dirty="0">
                          <a:latin typeface="Cambria Math" panose="02040503050406030204" pitchFamily="18" charset="0"/>
                          <a:ea typeface="Cambria Math" panose="02040503050406030204" pitchFamily="18" charset="0"/>
                          <a:cs typeface="Trebuchet MS"/>
                        </a:rPr>
                        <a:t> </a:t>
                      </a:r>
                      <a:r>
                        <a:rPr sz="1800" spc="45" dirty="0">
                          <a:latin typeface="Cambria Math" panose="02040503050406030204" pitchFamily="18" charset="0"/>
                          <a:ea typeface="Cambria Math" panose="02040503050406030204" pitchFamily="18" charset="0"/>
                          <a:cs typeface="Trebuchet MS"/>
                        </a:rPr>
                        <a:t>offering</a:t>
                      </a:r>
                      <a:r>
                        <a:rPr sz="1800" spc="-20" dirty="0">
                          <a:latin typeface="Cambria Math" panose="02040503050406030204" pitchFamily="18" charset="0"/>
                          <a:ea typeface="Cambria Math" panose="02040503050406030204" pitchFamily="18" charset="0"/>
                          <a:cs typeface="Trebuchet MS"/>
                        </a:rPr>
                        <a:t> </a:t>
                      </a:r>
                      <a:r>
                        <a:rPr sz="1800" spc="260" dirty="0">
                          <a:latin typeface="Cambria Math" panose="02040503050406030204" pitchFamily="18" charset="0"/>
                          <a:ea typeface="Cambria Math" panose="02040503050406030204" pitchFamily="18" charset="0"/>
                          <a:cs typeface="Trebuchet MS"/>
                        </a:rPr>
                        <a:t>a</a:t>
                      </a:r>
                      <a:r>
                        <a:rPr sz="1800" spc="-3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holistic </a:t>
                      </a:r>
                      <a:r>
                        <a:rPr sz="1800" spc="100" dirty="0">
                          <a:latin typeface="Cambria Math" panose="02040503050406030204" pitchFamily="18" charset="0"/>
                          <a:ea typeface="Cambria Math" panose="02040503050406030204" pitchFamily="18" charset="0"/>
                          <a:cs typeface="Trebuchet MS"/>
                        </a:rPr>
                        <a:t>understanding</a:t>
                      </a:r>
                      <a:r>
                        <a:rPr sz="1800" spc="-1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of</a:t>
                      </a:r>
                      <a:r>
                        <a:rPr sz="1800" spc="30" dirty="0">
                          <a:latin typeface="Cambria Math" panose="02040503050406030204" pitchFamily="18" charset="0"/>
                          <a:ea typeface="Cambria Math" panose="02040503050406030204" pitchFamily="18" charset="0"/>
                          <a:cs typeface="Trebuchet MS"/>
                        </a:rPr>
                        <a:t> </a:t>
                      </a:r>
                      <a:r>
                        <a:rPr sz="1800" spc="105" dirty="0">
                          <a:latin typeface="Cambria Math" panose="02040503050406030204" pitchFamily="18" charset="0"/>
                          <a:ea typeface="Cambria Math" panose="02040503050406030204" pitchFamily="18" charset="0"/>
                          <a:cs typeface="Trebuchet MS"/>
                        </a:rPr>
                        <a:t>performance </a:t>
                      </a:r>
                      <a:r>
                        <a:rPr sz="1800" spc="-10" dirty="0">
                          <a:latin typeface="Cambria Math" panose="02040503050406030204" pitchFamily="18" charset="0"/>
                          <a:ea typeface="Cambria Math" panose="02040503050406030204" pitchFamily="18" charset="0"/>
                          <a:cs typeface="Trebuchet MS"/>
                        </a:rPr>
                        <a:t>variability.</a:t>
                      </a:r>
                      <a:endParaRPr sz="1800" dirty="0">
                        <a:latin typeface="Cambria Math" panose="02040503050406030204" pitchFamily="18" charset="0"/>
                        <a:ea typeface="Cambria Math" panose="02040503050406030204" pitchFamily="18" charset="0"/>
                        <a:cs typeface="Trebuchet MS"/>
                      </a:endParaRPr>
                    </a:p>
                    <a:p>
                      <a:pPr marL="97155" marR="126364">
                        <a:lnSpc>
                          <a:spcPct val="103600"/>
                        </a:lnSpc>
                        <a:spcBef>
                          <a:spcPts val="25"/>
                        </a:spcBef>
                      </a:pPr>
                      <a:r>
                        <a:rPr sz="1800" b="1" spc="-25" dirty="0">
                          <a:latin typeface="Cambria Math" panose="02040503050406030204" pitchFamily="18" charset="0"/>
                          <a:ea typeface="Cambria Math" panose="02040503050406030204" pitchFamily="18" charset="0"/>
                          <a:cs typeface="Tahoma"/>
                        </a:rPr>
                        <a:t>Demerits:</a:t>
                      </a:r>
                      <a:r>
                        <a:rPr sz="1800" spc="-25" dirty="0">
                          <a:latin typeface="Cambria Math" panose="02040503050406030204" pitchFamily="18" charset="0"/>
                          <a:ea typeface="Cambria Math" panose="02040503050406030204" pitchFamily="18" charset="0"/>
                          <a:cs typeface="Trebuchet MS"/>
                        </a:rPr>
                        <a:t>the</a:t>
                      </a:r>
                      <a:r>
                        <a:rPr sz="1800" spc="10"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review</a:t>
                      </a:r>
                      <a:r>
                        <a:rPr sz="1800" spc="30" dirty="0">
                          <a:latin typeface="Cambria Math" panose="02040503050406030204" pitchFamily="18" charset="0"/>
                          <a:ea typeface="Cambria Math" panose="02040503050406030204" pitchFamily="18" charset="0"/>
                          <a:cs typeface="Trebuchet MS"/>
                        </a:rPr>
                        <a:t> </a:t>
                      </a:r>
                      <a:r>
                        <a:rPr sz="1800" spc="135" dirty="0">
                          <a:latin typeface="Cambria Math" panose="02040503050406030204" pitchFamily="18" charset="0"/>
                          <a:ea typeface="Cambria Math" panose="02040503050406030204" pitchFamily="18" charset="0"/>
                          <a:cs typeface="Trebuchet MS"/>
                        </a:rPr>
                        <a:t>does</a:t>
                      </a:r>
                      <a:r>
                        <a:rPr sz="1800" spc="60"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not</a:t>
                      </a:r>
                      <a:r>
                        <a:rPr lang="en-IN" sz="1800" spc="55" dirty="0">
                          <a:latin typeface="Cambria Math" panose="02040503050406030204" pitchFamily="18" charset="0"/>
                          <a:ea typeface="Cambria Math" panose="02040503050406030204" pitchFamily="18" charset="0"/>
                          <a:cs typeface="Trebuchet MS"/>
                        </a:rPr>
                        <a:t> </a:t>
                      </a:r>
                      <a:r>
                        <a:rPr sz="1800" spc="45" dirty="0">
                          <a:latin typeface="Cambria Math" panose="02040503050406030204" pitchFamily="18" charset="0"/>
                          <a:ea typeface="Cambria Math" panose="02040503050406030204" pitchFamily="18" charset="0"/>
                          <a:cs typeface="Trebuchet MS"/>
                        </a:rPr>
                        <a:t>extensively</a:t>
                      </a:r>
                      <a:r>
                        <a:rPr sz="1800" spc="-20" dirty="0">
                          <a:latin typeface="Cambria Math" panose="02040503050406030204" pitchFamily="18" charset="0"/>
                          <a:ea typeface="Cambria Math" panose="02040503050406030204" pitchFamily="18" charset="0"/>
                          <a:cs typeface="Trebuchet MS"/>
                        </a:rPr>
                        <a:t> </a:t>
                      </a:r>
                      <a:r>
                        <a:rPr sz="1800" spc="105" dirty="0">
                          <a:latin typeface="Cambria Math" panose="02040503050406030204" pitchFamily="18" charset="0"/>
                          <a:ea typeface="Cambria Math" panose="02040503050406030204" pitchFamily="18" charset="0"/>
                          <a:cs typeface="Trebuchet MS"/>
                        </a:rPr>
                        <a:t>evaluate</a:t>
                      </a:r>
                      <a:r>
                        <a:rPr sz="1800" spc="20"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the </a:t>
                      </a:r>
                      <a:r>
                        <a:rPr sz="1800" spc="60" dirty="0">
                          <a:latin typeface="Cambria Math" panose="02040503050406030204" pitchFamily="18" charset="0"/>
                          <a:ea typeface="Cambria Math" panose="02040503050406030204" pitchFamily="18" charset="0"/>
                          <a:cs typeface="Trebuchet MS"/>
                        </a:rPr>
                        <a:t>effectiveness</a:t>
                      </a:r>
                      <a:r>
                        <a:rPr sz="1800" spc="95"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of</a:t>
                      </a:r>
                      <a:r>
                        <a:rPr sz="1800" spc="15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interventions</a:t>
                      </a:r>
                      <a:r>
                        <a:rPr sz="1800" spc="100" dirty="0">
                          <a:latin typeface="Cambria Math" panose="02040503050406030204" pitchFamily="18" charset="0"/>
                          <a:ea typeface="Cambria Math" panose="02040503050406030204" pitchFamily="18" charset="0"/>
                          <a:cs typeface="Trebuchet MS"/>
                        </a:rPr>
                        <a:t> </a:t>
                      </a:r>
                      <a:r>
                        <a:rPr sz="1800" spc="140" dirty="0">
                          <a:latin typeface="Cambria Math" panose="02040503050406030204" pitchFamily="18" charset="0"/>
                          <a:ea typeface="Cambria Math" panose="02040503050406030204" pitchFamily="18" charset="0"/>
                          <a:cs typeface="Trebuchet MS"/>
                        </a:rPr>
                        <a:t>aimed </a:t>
                      </a:r>
                      <a:r>
                        <a:rPr sz="1800" spc="110" dirty="0">
                          <a:latin typeface="Cambria Math" panose="02040503050406030204" pitchFamily="18" charset="0"/>
                          <a:ea typeface="Cambria Math" panose="02040503050406030204" pitchFamily="18" charset="0"/>
                          <a:cs typeface="Trebuchet MS"/>
                        </a:rPr>
                        <a:t>at</a:t>
                      </a:r>
                      <a:r>
                        <a:rPr sz="1800" spc="-20" dirty="0">
                          <a:latin typeface="Cambria Math" panose="02040503050406030204" pitchFamily="18" charset="0"/>
                          <a:ea typeface="Cambria Math" panose="02040503050406030204" pitchFamily="18" charset="0"/>
                          <a:cs typeface="Trebuchet MS"/>
                        </a:rPr>
                        <a:t> </a:t>
                      </a:r>
                      <a:r>
                        <a:rPr sz="1800" spc="114" dirty="0">
                          <a:latin typeface="Cambria Math" panose="02040503050406030204" pitchFamily="18" charset="0"/>
                          <a:ea typeface="Cambria Math" panose="02040503050406030204" pitchFamily="18" charset="0"/>
                          <a:cs typeface="Trebuchet MS"/>
                        </a:rPr>
                        <a:t>reducing</a:t>
                      </a:r>
                      <a:r>
                        <a:rPr sz="1800" spc="-20" dirty="0">
                          <a:latin typeface="Cambria Math" panose="02040503050406030204" pitchFamily="18" charset="0"/>
                          <a:ea typeface="Cambria Math" panose="02040503050406030204" pitchFamily="18" charset="0"/>
                          <a:cs typeface="Trebuchet MS"/>
                        </a:rPr>
                        <a:t> </a:t>
                      </a:r>
                      <a:r>
                        <a:rPr sz="1800" spc="114" dirty="0">
                          <a:latin typeface="Cambria Math" panose="02040503050406030204" pitchFamily="18" charset="0"/>
                          <a:ea typeface="Cambria Math" panose="02040503050406030204" pitchFamily="18" charset="0"/>
                          <a:cs typeface="Trebuchet MS"/>
                        </a:rPr>
                        <a:t>performance</a:t>
                      </a:r>
                      <a:r>
                        <a:rPr sz="1800" spc="1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variability.</a:t>
                      </a:r>
                      <a:endParaRPr sz="1800" dirty="0">
                        <a:latin typeface="Cambria Math" panose="02040503050406030204" pitchFamily="18" charset="0"/>
                        <a:ea typeface="Cambria Math" panose="02040503050406030204" pitchFamily="18" charset="0"/>
                        <a:cs typeface="Trebuchet MS"/>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alpha val="65881"/>
                      </a:srgbClr>
                    </a:solidFill>
                  </a:tcPr>
                </a:tc>
                <a:extLst>
                  <a:ext uri="{0D108BD9-81ED-4DB2-BD59-A6C34878D82A}">
                    <a16:rowId xmlns:a16="http://schemas.microsoft.com/office/drawing/2014/main" val="10001"/>
                  </a:ext>
                </a:extLst>
              </a:tr>
              <a:tr h="2669113">
                <a:tc>
                  <a:txBody>
                    <a:bodyPr/>
                    <a:lstStyle/>
                    <a:p>
                      <a:pPr marL="91440">
                        <a:lnSpc>
                          <a:spcPct val="100000"/>
                        </a:lnSpc>
                        <a:spcBef>
                          <a:spcPts val="334"/>
                        </a:spcBef>
                      </a:pPr>
                      <a:r>
                        <a:rPr sz="1800" spc="-25" dirty="0">
                          <a:latin typeface="Trebuchet MS"/>
                          <a:cs typeface="Trebuchet MS"/>
                        </a:rPr>
                        <a:t>4.</a:t>
                      </a:r>
                      <a:endParaRPr sz="1800">
                        <a:latin typeface="Trebuchet MS"/>
                        <a:cs typeface="Trebuchet MS"/>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solidFill>
                      <a:srgbClr val="E7E7E7">
                        <a:alpha val="65881"/>
                      </a:srgbClr>
                    </a:solidFill>
                  </a:tcPr>
                </a:tc>
                <a:tc>
                  <a:txBody>
                    <a:bodyPr/>
                    <a:lstStyle/>
                    <a:p>
                      <a:pPr marL="92075" marR="201930">
                        <a:lnSpc>
                          <a:spcPct val="103000"/>
                        </a:lnSpc>
                        <a:spcBef>
                          <a:spcPts val="380"/>
                        </a:spcBef>
                      </a:pPr>
                      <a:r>
                        <a:rPr sz="1800" dirty="0">
                          <a:latin typeface="Cambria Math" panose="02040503050406030204" pitchFamily="18" charset="0"/>
                          <a:ea typeface="Cambria Math" panose="02040503050406030204" pitchFamily="18" charset="0"/>
                          <a:cs typeface="Trebuchet MS"/>
                        </a:rPr>
                        <a:t>Buxton, R.</a:t>
                      </a:r>
                      <a:r>
                        <a:rPr sz="1800" spc="10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B., </a:t>
                      </a:r>
                      <a:r>
                        <a:rPr sz="1800" spc="80" dirty="0">
                          <a:latin typeface="Cambria Math" panose="02040503050406030204" pitchFamily="18" charset="0"/>
                          <a:ea typeface="Cambria Math" panose="02040503050406030204" pitchFamily="18" charset="0"/>
                          <a:cs typeface="Trebuchet MS"/>
                        </a:rPr>
                        <a:t>Uludaˇg,</a:t>
                      </a:r>
                      <a:r>
                        <a:rPr sz="1800"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K., </a:t>
                      </a:r>
                      <a:r>
                        <a:rPr sz="1800" spc="60" dirty="0">
                          <a:latin typeface="Cambria Math" panose="02040503050406030204" pitchFamily="18" charset="0"/>
                          <a:ea typeface="Cambria Math" panose="02040503050406030204" pitchFamily="18" charset="0"/>
                          <a:cs typeface="Trebuchet MS"/>
                        </a:rPr>
                        <a:t>Dubowitz,</a:t>
                      </a:r>
                      <a:r>
                        <a:rPr sz="1800" spc="-2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D.</a:t>
                      </a:r>
                      <a:r>
                        <a:rPr sz="1800" spc="55" dirty="0">
                          <a:latin typeface="Cambria Math" panose="02040503050406030204" pitchFamily="18" charset="0"/>
                          <a:ea typeface="Cambria Math" panose="02040503050406030204" pitchFamily="18" charset="0"/>
                          <a:cs typeface="Trebuchet MS"/>
                        </a:rPr>
                        <a:t> </a:t>
                      </a:r>
                      <a:r>
                        <a:rPr sz="1800" spc="-75" dirty="0">
                          <a:latin typeface="Cambria Math" panose="02040503050406030204" pitchFamily="18" charset="0"/>
                          <a:ea typeface="Cambria Math" panose="02040503050406030204" pitchFamily="18" charset="0"/>
                          <a:cs typeface="Trebuchet MS"/>
                        </a:rPr>
                        <a:t>J., </a:t>
                      </a:r>
                      <a:r>
                        <a:rPr sz="1800" spc="210" dirty="0">
                          <a:latin typeface="Cambria Math" panose="02040503050406030204" pitchFamily="18" charset="0"/>
                          <a:ea typeface="Cambria Math" panose="02040503050406030204" pitchFamily="18" charset="0"/>
                          <a:cs typeface="Trebuchet MS"/>
                        </a:rPr>
                        <a:t>and</a:t>
                      </a:r>
                      <a:r>
                        <a:rPr sz="1800" spc="-60" dirty="0">
                          <a:latin typeface="Cambria Math" panose="02040503050406030204" pitchFamily="18" charset="0"/>
                          <a:ea typeface="Cambria Math" panose="02040503050406030204" pitchFamily="18" charset="0"/>
                          <a:cs typeface="Trebuchet MS"/>
                        </a:rPr>
                        <a:t> </a:t>
                      </a:r>
                      <a:r>
                        <a:rPr sz="1800" spc="-45" dirty="0">
                          <a:latin typeface="Cambria Math" panose="02040503050406030204" pitchFamily="18" charset="0"/>
                          <a:ea typeface="Cambria Math" panose="02040503050406030204" pitchFamily="18" charset="0"/>
                          <a:cs typeface="Trebuchet MS"/>
                        </a:rPr>
                        <a:t>Liu,</a:t>
                      </a:r>
                      <a:r>
                        <a:rPr sz="1800" spc="-15" dirty="0">
                          <a:latin typeface="Cambria Math" panose="02040503050406030204" pitchFamily="18" charset="0"/>
                          <a:ea typeface="Cambria Math" panose="02040503050406030204" pitchFamily="18" charset="0"/>
                          <a:cs typeface="Trebuchet MS"/>
                        </a:rPr>
                        <a:t> </a:t>
                      </a:r>
                      <a:r>
                        <a:rPr sz="1800" spc="-190" dirty="0">
                          <a:latin typeface="Cambria Math" panose="02040503050406030204" pitchFamily="18" charset="0"/>
                          <a:ea typeface="Cambria Math" panose="02040503050406030204" pitchFamily="18" charset="0"/>
                          <a:cs typeface="Trebuchet MS"/>
                        </a:rPr>
                        <a:t>T.</a:t>
                      </a:r>
                      <a:r>
                        <a:rPr sz="1800" spc="-5" dirty="0">
                          <a:latin typeface="Cambria Math" panose="02040503050406030204" pitchFamily="18" charset="0"/>
                          <a:ea typeface="Cambria Math" panose="02040503050406030204" pitchFamily="18" charset="0"/>
                          <a:cs typeface="Trebuchet MS"/>
                        </a:rPr>
                        <a:t> </a:t>
                      </a:r>
                      <a:r>
                        <a:rPr sz="1800" spc="-25" dirty="0">
                          <a:latin typeface="Cambria Math" panose="02040503050406030204" pitchFamily="18" charset="0"/>
                          <a:ea typeface="Cambria Math" panose="02040503050406030204" pitchFamily="18" charset="0"/>
                          <a:cs typeface="Trebuchet MS"/>
                        </a:rPr>
                        <a:t>T. </a:t>
                      </a:r>
                      <a:r>
                        <a:rPr sz="1800" spc="-10" dirty="0">
                          <a:latin typeface="Cambria Math" panose="02040503050406030204" pitchFamily="18" charset="0"/>
                          <a:ea typeface="Cambria Math" panose="02040503050406030204" pitchFamily="18" charset="0"/>
                          <a:cs typeface="Trebuchet MS"/>
                        </a:rPr>
                        <a:t>(2004).</a:t>
                      </a:r>
                      <a:endParaRPr sz="1800">
                        <a:latin typeface="Cambria Math" panose="02040503050406030204" pitchFamily="18" charset="0"/>
                        <a:ea typeface="Cambria Math" panose="02040503050406030204" pitchFamily="18" charset="0"/>
                        <a:cs typeface="Trebuchet MS"/>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solidFill>
                      <a:srgbClr val="E7E7E7">
                        <a:alpha val="65881"/>
                      </a:srgbClr>
                    </a:solidFill>
                  </a:tcPr>
                </a:tc>
                <a:tc>
                  <a:txBody>
                    <a:bodyPr/>
                    <a:lstStyle/>
                    <a:p>
                      <a:pPr marL="93980" marR="505459" indent="55244">
                        <a:lnSpc>
                          <a:spcPct val="103600"/>
                        </a:lnSpc>
                        <a:spcBef>
                          <a:spcPts val="365"/>
                        </a:spcBef>
                      </a:pPr>
                      <a:r>
                        <a:rPr sz="1800" spc="140" dirty="0">
                          <a:latin typeface="Cambria Math" panose="02040503050406030204" pitchFamily="18" charset="0"/>
                          <a:ea typeface="Cambria Math" panose="02040503050406030204" pitchFamily="18" charset="0"/>
                          <a:cs typeface="Trebuchet MS"/>
                        </a:rPr>
                        <a:t>Modeling</a:t>
                      </a:r>
                      <a:r>
                        <a:rPr sz="1800" spc="-25"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the </a:t>
                      </a:r>
                      <a:r>
                        <a:rPr sz="1800" spc="145" dirty="0">
                          <a:latin typeface="Cambria Math" panose="02040503050406030204" pitchFamily="18" charset="0"/>
                          <a:ea typeface="Cambria Math" panose="02040503050406030204" pitchFamily="18" charset="0"/>
                          <a:cs typeface="Trebuchet MS"/>
                        </a:rPr>
                        <a:t>hemodynamic </a:t>
                      </a:r>
                      <a:r>
                        <a:rPr sz="1800" spc="95" dirty="0">
                          <a:latin typeface="Cambria Math" panose="02040503050406030204" pitchFamily="18" charset="0"/>
                          <a:ea typeface="Cambria Math" panose="02040503050406030204" pitchFamily="18" charset="0"/>
                          <a:cs typeface="Trebuchet MS"/>
                        </a:rPr>
                        <a:t>response</a:t>
                      </a:r>
                      <a:r>
                        <a:rPr sz="1800" spc="-55"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to</a:t>
                      </a:r>
                      <a:r>
                        <a:rPr sz="1800" spc="1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brain </a:t>
                      </a:r>
                      <a:r>
                        <a:rPr sz="1800" spc="75" dirty="0">
                          <a:latin typeface="Cambria Math" panose="02040503050406030204" pitchFamily="18" charset="0"/>
                          <a:ea typeface="Cambria Math" panose="02040503050406030204" pitchFamily="18" charset="0"/>
                          <a:cs typeface="Trebuchet MS"/>
                        </a:rPr>
                        <a:t>activation</a:t>
                      </a:r>
                      <a:endParaRPr sz="1800">
                        <a:latin typeface="Cambria Math" panose="02040503050406030204" pitchFamily="18" charset="0"/>
                        <a:ea typeface="Cambria Math" panose="02040503050406030204" pitchFamily="18" charset="0"/>
                        <a:cs typeface="Trebuchet MS"/>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solidFill>
                      <a:srgbClr val="E7E7E7">
                        <a:alpha val="65881"/>
                      </a:srgbClr>
                    </a:solidFill>
                  </a:tcPr>
                </a:tc>
                <a:tc>
                  <a:txBody>
                    <a:bodyPr/>
                    <a:lstStyle/>
                    <a:p>
                      <a:pPr marL="381635" marR="784225" indent="-286385">
                        <a:lnSpc>
                          <a:spcPct val="100899"/>
                        </a:lnSpc>
                        <a:spcBef>
                          <a:spcPts val="415"/>
                        </a:spcBef>
                        <a:buFont typeface="Wingdings"/>
                        <a:buChar char=""/>
                        <a:tabLst>
                          <a:tab pos="381635" algn="l"/>
                        </a:tabLst>
                      </a:pPr>
                      <a:r>
                        <a:rPr sz="1800" spc="135" dirty="0">
                          <a:latin typeface="Cambria Math" panose="02040503050406030204" pitchFamily="18" charset="0"/>
                          <a:ea typeface="Cambria Math" panose="02040503050406030204" pitchFamily="18" charset="0"/>
                          <a:cs typeface="Trebuchet MS"/>
                        </a:rPr>
                        <a:t>BOLD</a:t>
                      </a:r>
                      <a:r>
                        <a:rPr sz="1800" spc="-60" dirty="0">
                          <a:latin typeface="Cambria Math" panose="02040503050406030204" pitchFamily="18" charset="0"/>
                          <a:ea typeface="Cambria Math" panose="02040503050406030204" pitchFamily="18" charset="0"/>
                          <a:cs typeface="Trebuchet MS"/>
                        </a:rPr>
                        <a:t> </a:t>
                      </a:r>
                      <a:r>
                        <a:rPr sz="1800" spc="65" dirty="0">
                          <a:latin typeface="Cambria Math" panose="02040503050406030204" pitchFamily="18" charset="0"/>
                          <a:ea typeface="Cambria Math" panose="02040503050406030204" pitchFamily="18" charset="0"/>
                          <a:cs typeface="Trebuchet MS"/>
                        </a:rPr>
                        <a:t>Signal </a:t>
                      </a:r>
                      <a:r>
                        <a:rPr sz="1800" spc="130" dirty="0">
                          <a:latin typeface="Cambria Math" panose="02040503050406030204" pitchFamily="18" charset="0"/>
                          <a:ea typeface="Cambria Math" panose="02040503050406030204" pitchFamily="18" charset="0"/>
                          <a:cs typeface="Trebuchet MS"/>
                        </a:rPr>
                        <a:t>Modeling</a:t>
                      </a:r>
                      <a:endParaRPr sz="1800" dirty="0">
                        <a:latin typeface="Cambria Math" panose="02040503050406030204" pitchFamily="18" charset="0"/>
                        <a:ea typeface="Cambria Math" panose="02040503050406030204" pitchFamily="18" charset="0"/>
                        <a:cs typeface="Trebuchet MS"/>
                      </a:endParaRPr>
                    </a:p>
                    <a:p>
                      <a:pPr marL="381635" indent="-285750">
                        <a:lnSpc>
                          <a:spcPct val="100000"/>
                        </a:lnSpc>
                        <a:spcBef>
                          <a:spcPts val="90"/>
                        </a:spcBef>
                        <a:buFont typeface="Wingdings"/>
                        <a:buChar char=""/>
                        <a:tabLst>
                          <a:tab pos="381635" algn="l"/>
                        </a:tabLst>
                      </a:pPr>
                      <a:r>
                        <a:rPr sz="1800" spc="90" dirty="0">
                          <a:latin typeface="Cambria Math" panose="02040503050406030204" pitchFamily="18" charset="0"/>
                          <a:ea typeface="Cambria Math" panose="02040503050406030204" pitchFamily="18" charset="0"/>
                          <a:cs typeface="Trebuchet MS"/>
                        </a:rPr>
                        <a:t>Neurovascular</a:t>
                      </a:r>
                      <a:endParaRPr sz="1800" dirty="0">
                        <a:latin typeface="Cambria Math" panose="02040503050406030204" pitchFamily="18" charset="0"/>
                        <a:ea typeface="Cambria Math" panose="02040503050406030204" pitchFamily="18" charset="0"/>
                        <a:cs typeface="Trebuchet MS"/>
                      </a:endParaRPr>
                    </a:p>
                    <a:p>
                      <a:pPr marL="381635">
                        <a:lnSpc>
                          <a:spcPct val="100000"/>
                        </a:lnSpc>
                        <a:spcBef>
                          <a:spcPts val="20"/>
                        </a:spcBef>
                      </a:pPr>
                      <a:r>
                        <a:rPr sz="1800" spc="125" dirty="0">
                          <a:latin typeface="Cambria Math" panose="02040503050406030204" pitchFamily="18" charset="0"/>
                          <a:ea typeface="Cambria Math" panose="02040503050406030204" pitchFamily="18" charset="0"/>
                          <a:cs typeface="Trebuchet MS"/>
                        </a:rPr>
                        <a:t>Coupling</a:t>
                      </a:r>
                      <a:endParaRPr sz="1800" dirty="0">
                        <a:latin typeface="Cambria Math" panose="02040503050406030204" pitchFamily="18" charset="0"/>
                        <a:ea typeface="Cambria Math" panose="02040503050406030204" pitchFamily="18" charset="0"/>
                        <a:cs typeface="Trebuchet MS"/>
                      </a:endParaRPr>
                    </a:p>
                    <a:p>
                      <a:pPr marL="381635" marR="313690" indent="-286385">
                        <a:lnSpc>
                          <a:spcPct val="100899"/>
                        </a:lnSpc>
                        <a:spcBef>
                          <a:spcPts val="80"/>
                        </a:spcBef>
                        <a:buFont typeface="Wingdings"/>
                        <a:buChar char=""/>
                        <a:tabLst>
                          <a:tab pos="381635" algn="l"/>
                        </a:tabLst>
                      </a:pPr>
                      <a:r>
                        <a:rPr sz="1800" spc="85" dirty="0">
                          <a:latin typeface="Cambria Math" panose="02040503050406030204" pitchFamily="18" charset="0"/>
                          <a:ea typeface="Cambria Math" panose="02040503050406030204" pitchFamily="18" charset="0"/>
                          <a:cs typeface="Trebuchet MS"/>
                        </a:rPr>
                        <a:t>Neural</a:t>
                      </a:r>
                      <a:r>
                        <a:rPr sz="1800" spc="-40" dirty="0">
                          <a:latin typeface="Cambria Math" panose="02040503050406030204" pitchFamily="18" charset="0"/>
                          <a:ea typeface="Cambria Math" panose="02040503050406030204" pitchFamily="18" charset="0"/>
                          <a:cs typeface="Trebuchet MS"/>
                        </a:rPr>
                        <a:t> </a:t>
                      </a:r>
                      <a:r>
                        <a:rPr sz="1800" spc="105" dirty="0">
                          <a:latin typeface="Cambria Math" panose="02040503050406030204" pitchFamily="18" charset="0"/>
                          <a:ea typeface="Cambria Math" panose="02040503050406030204" pitchFamily="18" charset="0"/>
                          <a:cs typeface="Trebuchet MS"/>
                        </a:rPr>
                        <a:t>Response </a:t>
                      </a:r>
                      <a:r>
                        <a:rPr sz="1800" spc="35" dirty="0">
                          <a:latin typeface="Cambria Math" panose="02040503050406030204" pitchFamily="18" charset="0"/>
                          <a:ea typeface="Cambria Math" panose="02040503050406030204" pitchFamily="18" charset="0"/>
                          <a:cs typeface="Trebuchet MS"/>
                        </a:rPr>
                        <a:t>Nonlinearity</a:t>
                      </a:r>
                      <a:endParaRPr sz="1800" dirty="0">
                        <a:latin typeface="Cambria Math" panose="02040503050406030204" pitchFamily="18" charset="0"/>
                        <a:ea typeface="Cambria Math" panose="02040503050406030204" pitchFamily="18" charset="0"/>
                        <a:cs typeface="Trebuchet MS"/>
                      </a:endParaRPr>
                    </a:p>
                  </a:txBody>
                  <a:tcPr marL="0" marR="0" marT="52705" marB="0">
                    <a:lnL w="12700">
                      <a:solidFill>
                        <a:srgbClr val="FFFFFF"/>
                      </a:solidFill>
                      <a:prstDash val="solid"/>
                    </a:lnL>
                    <a:lnR w="12700">
                      <a:solidFill>
                        <a:srgbClr val="FFFFFF"/>
                      </a:solidFill>
                      <a:prstDash val="solid"/>
                    </a:lnR>
                    <a:lnT w="12700">
                      <a:solidFill>
                        <a:srgbClr val="FFFFFF"/>
                      </a:solidFill>
                      <a:prstDash val="solid"/>
                    </a:lnT>
                    <a:solidFill>
                      <a:srgbClr val="E7E7E7">
                        <a:alpha val="65881"/>
                      </a:srgbClr>
                    </a:solidFill>
                  </a:tcPr>
                </a:tc>
                <a:tc>
                  <a:txBody>
                    <a:bodyPr/>
                    <a:lstStyle/>
                    <a:p>
                      <a:pPr marL="97155" marR="361315">
                        <a:lnSpc>
                          <a:spcPct val="103400"/>
                        </a:lnSpc>
                        <a:spcBef>
                          <a:spcPts val="370"/>
                        </a:spcBef>
                      </a:pPr>
                      <a:r>
                        <a:rPr sz="1800" b="1" spc="-40" dirty="0">
                          <a:latin typeface="Cambria Math" panose="02040503050406030204" pitchFamily="18" charset="0"/>
                          <a:ea typeface="Cambria Math" panose="02040503050406030204" pitchFamily="18" charset="0"/>
                          <a:cs typeface="Tahoma"/>
                        </a:rPr>
                        <a:t>Merits:</a:t>
                      </a:r>
                      <a:r>
                        <a:rPr sz="1800" spc="-40" dirty="0">
                          <a:latin typeface="Cambria Math" panose="02040503050406030204" pitchFamily="18" charset="0"/>
                          <a:ea typeface="Cambria Math" panose="02040503050406030204" pitchFamily="18" charset="0"/>
                          <a:cs typeface="Trebuchet MS"/>
                        </a:rPr>
                        <a:t>The</a:t>
                      </a:r>
                      <a:r>
                        <a:rPr sz="1800" spc="-25" dirty="0">
                          <a:latin typeface="Cambria Math" panose="02040503050406030204" pitchFamily="18" charset="0"/>
                          <a:ea typeface="Cambria Math" panose="02040503050406030204" pitchFamily="18" charset="0"/>
                          <a:cs typeface="Trebuchet MS"/>
                        </a:rPr>
                        <a:t> </a:t>
                      </a:r>
                      <a:r>
                        <a:rPr sz="1800" spc="65" dirty="0">
                          <a:latin typeface="Cambria Math" panose="02040503050406030204" pitchFamily="18" charset="0"/>
                          <a:ea typeface="Cambria Math" panose="02040503050406030204" pitchFamily="18" charset="0"/>
                          <a:cs typeface="Trebuchet MS"/>
                        </a:rPr>
                        <a:t>study</a:t>
                      </a:r>
                      <a:r>
                        <a:rPr sz="1800" spc="-60"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successfully </a:t>
                      </a:r>
                      <a:r>
                        <a:rPr sz="1800" spc="160" dirty="0">
                          <a:latin typeface="Cambria Math" panose="02040503050406030204" pitchFamily="18" charset="0"/>
                          <a:ea typeface="Cambria Math" panose="02040503050406030204" pitchFamily="18" charset="0"/>
                          <a:cs typeface="Trebuchet MS"/>
                        </a:rPr>
                        <a:t>combined</a:t>
                      </a:r>
                      <a:r>
                        <a:rPr sz="1800" spc="-3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various</a:t>
                      </a:r>
                      <a:r>
                        <a:rPr sz="1800" spc="-10" dirty="0">
                          <a:latin typeface="Cambria Math" panose="02040503050406030204" pitchFamily="18" charset="0"/>
                          <a:ea typeface="Cambria Math" panose="02040503050406030204" pitchFamily="18" charset="0"/>
                          <a:cs typeface="Trebuchet MS"/>
                        </a:rPr>
                        <a:t> </a:t>
                      </a:r>
                      <a:r>
                        <a:rPr sz="1800" spc="114" dirty="0">
                          <a:latin typeface="Cambria Math" panose="02040503050406030204" pitchFamily="18" charset="0"/>
                          <a:ea typeface="Cambria Math" panose="02040503050406030204" pitchFamily="18" charset="0"/>
                          <a:cs typeface="Trebuchet MS"/>
                        </a:rPr>
                        <a:t>modeling </a:t>
                      </a:r>
                      <a:r>
                        <a:rPr sz="1800" spc="155" dirty="0">
                          <a:latin typeface="Cambria Math" panose="02040503050406030204" pitchFamily="18" charset="0"/>
                          <a:ea typeface="Cambria Math" panose="02040503050406030204" pitchFamily="18" charset="0"/>
                          <a:cs typeface="Trebuchet MS"/>
                        </a:rPr>
                        <a:t>approaches</a:t>
                      </a:r>
                      <a:r>
                        <a:rPr sz="1800" spc="-20" dirty="0">
                          <a:latin typeface="Cambria Math" panose="02040503050406030204" pitchFamily="18" charset="0"/>
                          <a:ea typeface="Cambria Math" panose="02040503050406030204" pitchFamily="18" charset="0"/>
                          <a:cs typeface="Trebuchet MS"/>
                        </a:rPr>
                        <a:t> </a:t>
                      </a:r>
                      <a:r>
                        <a:rPr sz="1800" spc="85" dirty="0">
                          <a:latin typeface="Cambria Math" panose="02040503050406030204" pitchFamily="18" charset="0"/>
                          <a:ea typeface="Cambria Math" panose="02040503050406030204" pitchFamily="18" charset="0"/>
                          <a:cs typeface="Trebuchet MS"/>
                        </a:rPr>
                        <a:t>to</a:t>
                      </a:r>
                      <a:r>
                        <a:rPr sz="1800" spc="-70" dirty="0">
                          <a:latin typeface="Cambria Math" panose="02040503050406030204" pitchFamily="18" charset="0"/>
                          <a:ea typeface="Cambria Math" panose="02040503050406030204" pitchFamily="18" charset="0"/>
                          <a:cs typeface="Trebuchet MS"/>
                        </a:rPr>
                        <a:t> </a:t>
                      </a:r>
                      <a:r>
                        <a:rPr sz="1800" spc="100" dirty="0">
                          <a:latin typeface="Cambria Math" panose="02040503050406030204" pitchFamily="18" charset="0"/>
                          <a:ea typeface="Cambria Math" panose="02040503050406030204" pitchFamily="18" charset="0"/>
                          <a:cs typeface="Trebuchet MS"/>
                        </a:rPr>
                        <a:t>provide</a:t>
                      </a:r>
                      <a:r>
                        <a:rPr sz="1800" spc="20" dirty="0">
                          <a:latin typeface="Cambria Math" panose="02040503050406030204" pitchFamily="18" charset="0"/>
                          <a:ea typeface="Cambria Math" panose="02040503050406030204" pitchFamily="18" charset="0"/>
                          <a:cs typeface="Trebuchet MS"/>
                        </a:rPr>
                        <a:t> </a:t>
                      </a:r>
                      <a:r>
                        <a:rPr sz="1800" spc="260" dirty="0">
                          <a:latin typeface="Cambria Math" panose="02040503050406030204" pitchFamily="18" charset="0"/>
                          <a:ea typeface="Cambria Math" panose="02040503050406030204" pitchFamily="18" charset="0"/>
                          <a:cs typeface="Trebuchet MS"/>
                        </a:rPr>
                        <a:t>a</a:t>
                      </a:r>
                      <a:r>
                        <a:rPr sz="1800" spc="-35" dirty="0">
                          <a:latin typeface="Cambria Math" panose="02040503050406030204" pitchFamily="18" charset="0"/>
                          <a:ea typeface="Cambria Math" panose="02040503050406030204" pitchFamily="18" charset="0"/>
                          <a:cs typeface="Trebuchet MS"/>
                        </a:rPr>
                        <a:t> </a:t>
                      </a:r>
                      <a:r>
                        <a:rPr sz="1800" spc="-10" dirty="0">
                          <a:latin typeface="Cambria Math" panose="02040503050406030204" pitchFamily="18" charset="0"/>
                          <a:ea typeface="Cambria Math" panose="02040503050406030204" pitchFamily="18" charset="0"/>
                          <a:cs typeface="Trebuchet MS"/>
                        </a:rPr>
                        <a:t>unified </a:t>
                      </a:r>
                      <a:r>
                        <a:rPr sz="1800" spc="80" dirty="0">
                          <a:latin typeface="Cambria Math" panose="02040503050406030204" pitchFamily="18" charset="0"/>
                          <a:ea typeface="Cambria Math" panose="02040503050406030204" pitchFamily="18" charset="0"/>
                          <a:cs typeface="Trebuchet MS"/>
                        </a:rPr>
                        <a:t>framework</a:t>
                      </a:r>
                      <a:r>
                        <a:rPr sz="1800" spc="-45" dirty="0">
                          <a:latin typeface="Cambria Math" panose="02040503050406030204" pitchFamily="18" charset="0"/>
                          <a:ea typeface="Cambria Math" panose="02040503050406030204" pitchFamily="18" charset="0"/>
                          <a:cs typeface="Trebuchet MS"/>
                        </a:rPr>
                        <a:t> </a:t>
                      </a:r>
                      <a:r>
                        <a:rPr sz="1800" dirty="0">
                          <a:latin typeface="Cambria Math" panose="02040503050406030204" pitchFamily="18" charset="0"/>
                          <a:ea typeface="Cambria Math" panose="02040503050406030204" pitchFamily="18" charset="0"/>
                          <a:cs typeface="Trebuchet MS"/>
                        </a:rPr>
                        <a:t>for</a:t>
                      </a:r>
                      <a:r>
                        <a:rPr sz="1800" spc="-25" dirty="0">
                          <a:latin typeface="Cambria Math" panose="02040503050406030204" pitchFamily="18" charset="0"/>
                          <a:ea typeface="Cambria Math" panose="02040503050406030204" pitchFamily="18" charset="0"/>
                          <a:cs typeface="Trebuchet MS"/>
                        </a:rPr>
                        <a:t> </a:t>
                      </a:r>
                      <a:r>
                        <a:rPr sz="1800" spc="100" dirty="0">
                          <a:latin typeface="Cambria Math" panose="02040503050406030204" pitchFamily="18" charset="0"/>
                          <a:ea typeface="Cambria Math" panose="02040503050406030204" pitchFamily="18" charset="0"/>
                          <a:cs typeface="Trebuchet MS"/>
                        </a:rPr>
                        <a:t>understanding</a:t>
                      </a:r>
                      <a:r>
                        <a:rPr sz="1800" spc="-5" dirty="0">
                          <a:latin typeface="Cambria Math" panose="02040503050406030204" pitchFamily="18" charset="0"/>
                          <a:ea typeface="Cambria Math" panose="02040503050406030204" pitchFamily="18" charset="0"/>
                          <a:cs typeface="Trebuchet MS"/>
                        </a:rPr>
                        <a:t> </a:t>
                      </a:r>
                      <a:r>
                        <a:rPr sz="1800" spc="65" dirty="0">
                          <a:latin typeface="Cambria Math" panose="02040503050406030204" pitchFamily="18" charset="0"/>
                          <a:ea typeface="Cambria Math" panose="02040503050406030204" pitchFamily="18" charset="0"/>
                          <a:cs typeface="Trebuchet MS"/>
                        </a:rPr>
                        <a:t>the </a:t>
                      </a:r>
                      <a:r>
                        <a:rPr sz="1800" spc="160" dirty="0">
                          <a:latin typeface="Cambria Math" panose="02040503050406030204" pitchFamily="18" charset="0"/>
                          <a:ea typeface="Cambria Math" panose="02040503050406030204" pitchFamily="18" charset="0"/>
                          <a:cs typeface="Trebuchet MS"/>
                        </a:rPr>
                        <a:t>hemodynamic</a:t>
                      </a:r>
                      <a:r>
                        <a:rPr sz="1800" spc="10" dirty="0">
                          <a:latin typeface="Cambria Math" panose="02040503050406030204" pitchFamily="18" charset="0"/>
                          <a:ea typeface="Cambria Math" panose="02040503050406030204" pitchFamily="18" charset="0"/>
                          <a:cs typeface="Trebuchet MS"/>
                        </a:rPr>
                        <a:t> </a:t>
                      </a:r>
                      <a:r>
                        <a:rPr sz="1800" spc="90" dirty="0">
                          <a:latin typeface="Cambria Math" panose="02040503050406030204" pitchFamily="18" charset="0"/>
                          <a:ea typeface="Cambria Math" panose="02040503050406030204" pitchFamily="18" charset="0"/>
                          <a:cs typeface="Trebuchet MS"/>
                        </a:rPr>
                        <a:t>response</a:t>
                      </a:r>
                      <a:r>
                        <a:rPr sz="1800" spc="10" dirty="0">
                          <a:latin typeface="Cambria Math" panose="02040503050406030204" pitchFamily="18" charset="0"/>
                          <a:ea typeface="Cambria Math" panose="02040503050406030204" pitchFamily="18" charset="0"/>
                          <a:cs typeface="Trebuchet MS"/>
                        </a:rPr>
                        <a:t> </a:t>
                      </a:r>
                      <a:r>
                        <a:rPr sz="1800" spc="50" dirty="0">
                          <a:latin typeface="Cambria Math" panose="02040503050406030204" pitchFamily="18" charset="0"/>
                          <a:ea typeface="Cambria Math" panose="02040503050406030204" pitchFamily="18" charset="0"/>
                          <a:cs typeface="Trebuchet MS"/>
                        </a:rPr>
                        <a:t>to</a:t>
                      </a:r>
                      <a:r>
                        <a:rPr sz="1800"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neural </a:t>
                      </a:r>
                      <a:r>
                        <a:rPr sz="1800" spc="55" dirty="0">
                          <a:latin typeface="Cambria Math" panose="02040503050406030204" pitchFamily="18" charset="0"/>
                          <a:ea typeface="Cambria Math" panose="02040503050406030204" pitchFamily="18" charset="0"/>
                          <a:cs typeface="Trebuchet MS"/>
                        </a:rPr>
                        <a:t>activation.</a:t>
                      </a:r>
                      <a:endParaRPr sz="1800" dirty="0">
                        <a:latin typeface="Cambria Math" panose="02040503050406030204" pitchFamily="18" charset="0"/>
                        <a:ea typeface="Cambria Math" panose="02040503050406030204" pitchFamily="18" charset="0"/>
                        <a:cs typeface="Trebuchet MS"/>
                      </a:endParaRPr>
                    </a:p>
                    <a:p>
                      <a:pPr marL="97155">
                        <a:lnSpc>
                          <a:spcPct val="100000"/>
                        </a:lnSpc>
                        <a:spcBef>
                          <a:spcPts val="20"/>
                        </a:spcBef>
                      </a:pPr>
                      <a:r>
                        <a:rPr sz="1800" b="1" dirty="0">
                          <a:latin typeface="Cambria Math" panose="02040503050406030204" pitchFamily="18" charset="0"/>
                          <a:ea typeface="Cambria Math" panose="02040503050406030204" pitchFamily="18" charset="0"/>
                          <a:cs typeface="Tahoma"/>
                        </a:rPr>
                        <a:t>Demerits:</a:t>
                      </a:r>
                      <a:r>
                        <a:rPr sz="1800" dirty="0">
                          <a:latin typeface="Cambria Math" panose="02040503050406030204" pitchFamily="18" charset="0"/>
                          <a:ea typeface="Cambria Math" panose="02040503050406030204" pitchFamily="18" charset="0"/>
                          <a:cs typeface="Trebuchet MS"/>
                        </a:rPr>
                        <a:t>certain</a:t>
                      </a:r>
                      <a:r>
                        <a:rPr sz="1800" spc="5" dirty="0">
                          <a:latin typeface="Cambria Math" panose="02040503050406030204" pitchFamily="18" charset="0"/>
                          <a:ea typeface="Cambria Math" panose="02040503050406030204" pitchFamily="18" charset="0"/>
                          <a:cs typeface="Trebuchet MS"/>
                        </a:rPr>
                        <a:t> </a:t>
                      </a:r>
                      <a:r>
                        <a:rPr sz="1800" spc="114" dirty="0">
                          <a:latin typeface="Cambria Math" panose="02040503050406030204" pitchFamily="18" charset="0"/>
                          <a:ea typeface="Cambria Math" panose="02040503050406030204" pitchFamily="18" charset="0"/>
                          <a:cs typeface="Trebuchet MS"/>
                        </a:rPr>
                        <a:t>aspects</a:t>
                      </a:r>
                      <a:r>
                        <a:rPr sz="1800" spc="-25" dirty="0">
                          <a:latin typeface="Cambria Math" panose="02040503050406030204" pitchFamily="18" charset="0"/>
                          <a:ea typeface="Cambria Math" panose="02040503050406030204" pitchFamily="18" charset="0"/>
                          <a:cs typeface="Trebuchet MS"/>
                        </a:rPr>
                        <a:t> </a:t>
                      </a:r>
                      <a:r>
                        <a:rPr sz="1800" spc="60" dirty="0">
                          <a:latin typeface="Cambria Math" panose="02040503050406030204" pitchFamily="18" charset="0"/>
                          <a:ea typeface="Cambria Math" panose="02040503050406030204" pitchFamily="18" charset="0"/>
                          <a:cs typeface="Trebuchet MS"/>
                        </a:rPr>
                        <a:t>of</a:t>
                      </a:r>
                      <a:r>
                        <a:rPr sz="1800" spc="10" dirty="0">
                          <a:latin typeface="Cambria Math" panose="02040503050406030204" pitchFamily="18" charset="0"/>
                          <a:ea typeface="Cambria Math" panose="02040503050406030204" pitchFamily="18" charset="0"/>
                          <a:cs typeface="Trebuchet MS"/>
                        </a:rPr>
                        <a:t> </a:t>
                      </a:r>
                      <a:r>
                        <a:rPr sz="1800" spc="40" dirty="0">
                          <a:latin typeface="Cambria Math" panose="02040503050406030204" pitchFamily="18" charset="0"/>
                          <a:ea typeface="Cambria Math" panose="02040503050406030204" pitchFamily="18" charset="0"/>
                          <a:cs typeface="Trebuchet MS"/>
                        </a:rPr>
                        <a:t>the</a:t>
                      </a:r>
                      <a:endParaRPr sz="1800" dirty="0">
                        <a:latin typeface="Cambria Math" panose="02040503050406030204" pitchFamily="18" charset="0"/>
                        <a:ea typeface="Cambria Math" panose="02040503050406030204" pitchFamily="18" charset="0"/>
                        <a:cs typeface="Trebuchet MS"/>
                      </a:endParaRPr>
                    </a:p>
                    <a:p>
                      <a:pPr marL="97155" marR="164465">
                        <a:lnSpc>
                          <a:spcPct val="103000"/>
                        </a:lnSpc>
                      </a:pPr>
                      <a:r>
                        <a:rPr sz="1800" spc="140" dirty="0">
                          <a:latin typeface="Cambria Math" panose="02040503050406030204" pitchFamily="18" charset="0"/>
                          <a:ea typeface="Cambria Math" panose="02040503050406030204" pitchFamily="18" charset="0"/>
                          <a:cs typeface="Trebuchet MS"/>
                        </a:rPr>
                        <a:t>proposed</a:t>
                      </a:r>
                      <a:r>
                        <a:rPr sz="1800" spc="-40" dirty="0">
                          <a:latin typeface="Cambria Math" panose="02040503050406030204" pitchFamily="18" charset="0"/>
                          <a:ea typeface="Cambria Math" panose="02040503050406030204" pitchFamily="18" charset="0"/>
                          <a:cs typeface="Trebuchet MS"/>
                        </a:rPr>
                        <a:t> </a:t>
                      </a:r>
                      <a:r>
                        <a:rPr sz="1800" spc="110" dirty="0">
                          <a:latin typeface="Cambria Math" panose="02040503050406030204" pitchFamily="18" charset="0"/>
                          <a:ea typeface="Cambria Math" panose="02040503050406030204" pitchFamily="18" charset="0"/>
                          <a:cs typeface="Trebuchet MS"/>
                        </a:rPr>
                        <a:t>models</a:t>
                      </a:r>
                      <a:r>
                        <a:rPr sz="1800" spc="-25" dirty="0">
                          <a:latin typeface="Cambria Math" panose="02040503050406030204" pitchFamily="18" charset="0"/>
                          <a:ea typeface="Cambria Math" panose="02040503050406030204" pitchFamily="18" charset="0"/>
                          <a:cs typeface="Trebuchet MS"/>
                        </a:rPr>
                        <a:t> </a:t>
                      </a:r>
                      <a:r>
                        <a:rPr sz="1800" spc="95" dirty="0">
                          <a:latin typeface="Cambria Math" panose="02040503050406030204" pitchFamily="18" charset="0"/>
                          <a:ea typeface="Cambria Math" panose="02040503050406030204" pitchFamily="18" charset="0"/>
                          <a:cs typeface="Trebuchet MS"/>
                        </a:rPr>
                        <a:t>were</a:t>
                      </a:r>
                      <a:r>
                        <a:rPr sz="1800" spc="15" dirty="0">
                          <a:latin typeface="Cambria Math" panose="02040503050406030204" pitchFamily="18" charset="0"/>
                          <a:ea typeface="Cambria Math" panose="02040503050406030204" pitchFamily="18" charset="0"/>
                          <a:cs typeface="Trebuchet MS"/>
                        </a:rPr>
                        <a:t> </a:t>
                      </a:r>
                      <a:r>
                        <a:rPr sz="1800" spc="55" dirty="0">
                          <a:latin typeface="Cambria Math" panose="02040503050406030204" pitchFamily="18" charset="0"/>
                          <a:ea typeface="Cambria Math" panose="02040503050406030204" pitchFamily="18" charset="0"/>
                          <a:cs typeface="Trebuchet MS"/>
                        </a:rPr>
                        <a:t>speculative</a:t>
                      </a:r>
                      <a:r>
                        <a:rPr lang="en-IN" sz="1800" spc="55" dirty="0">
                          <a:latin typeface="Cambria Math" panose="02040503050406030204" pitchFamily="18" charset="0"/>
                          <a:ea typeface="Cambria Math" panose="02040503050406030204" pitchFamily="18" charset="0"/>
                          <a:cs typeface="Trebuchet MS"/>
                        </a:rPr>
                        <a:t> experiment.</a:t>
                      </a:r>
                      <a:endParaRPr sz="1800" dirty="0">
                        <a:latin typeface="Cambria Math" panose="02040503050406030204" pitchFamily="18" charset="0"/>
                        <a:ea typeface="Cambria Math" panose="02040503050406030204" pitchFamily="18" charset="0"/>
                        <a:cs typeface="Trebuchet MS"/>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solidFill>
                      <a:srgbClr val="E7E7E7">
                        <a:alpha val="65881"/>
                      </a:srgbClr>
                    </a:solidFill>
                  </a:tcPr>
                </a:tc>
                <a:extLst>
                  <a:ext uri="{0D108BD9-81ED-4DB2-BD59-A6C34878D82A}">
                    <a16:rowId xmlns:a16="http://schemas.microsoft.com/office/drawing/2014/main" val="10002"/>
                  </a:ext>
                </a:extLst>
              </a:tr>
            </a:tbl>
          </a:graphicData>
        </a:graphic>
      </p:graphicFrame>
      <p:sp>
        <p:nvSpPr>
          <p:cNvPr id="6" name="object 2">
            <a:extLst>
              <a:ext uri="{FF2B5EF4-FFF2-40B4-BE49-F238E27FC236}">
                <a16:creationId xmlns:a16="http://schemas.microsoft.com/office/drawing/2014/main" id="{5999DCD3-3813-BBA4-1BA2-0F04CE129E42}"/>
              </a:ext>
            </a:extLst>
          </p:cNvPr>
          <p:cNvSpPr txBox="1">
            <a:spLocks noGrp="1"/>
          </p:cNvSpPr>
          <p:nvPr>
            <p:ph type="title"/>
          </p:nvPr>
        </p:nvSpPr>
        <p:spPr>
          <a:xfrm>
            <a:off x="-76200" y="-369011"/>
            <a:ext cx="3640282" cy="738022"/>
          </a:xfrm>
          <a:prstGeom prst="rect">
            <a:avLst/>
          </a:prstGeom>
        </p:spPr>
        <p:txBody>
          <a:bodyPr vert="horz" wrap="square" lIns="0" tIns="349884" rIns="0" bIns="0" rtlCol="0">
            <a:spAutoFit/>
          </a:bodyPr>
          <a:lstStyle/>
          <a:p>
            <a:pPr marL="223520">
              <a:lnSpc>
                <a:spcPct val="100000"/>
              </a:lnSpc>
              <a:spcBef>
                <a:spcPts val="130"/>
              </a:spcBef>
            </a:pPr>
            <a:r>
              <a:rPr sz="2400" spc="-110" dirty="0"/>
              <a:t>LITERATURE</a:t>
            </a:r>
            <a:r>
              <a:rPr sz="2400" spc="-50" dirty="0"/>
              <a:t> </a:t>
            </a:r>
            <a:r>
              <a:rPr sz="2400" spc="-100" dirty="0"/>
              <a:t>SURVEY:</a:t>
            </a:r>
            <a:endParaRP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DEFBD32-3358-DCBC-CA97-275DF8C12E4A}"/>
              </a:ext>
            </a:extLst>
          </p:cNvPr>
          <p:cNvSpPr txBox="1">
            <a:spLocks/>
          </p:cNvSpPr>
          <p:nvPr/>
        </p:nvSpPr>
        <p:spPr>
          <a:xfrm>
            <a:off x="244156" y="293712"/>
            <a:ext cx="6690043" cy="50526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200" b="1" spc="-409"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TYPES</a:t>
            </a:r>
            <a:r>
              <a:rPr lang="en-US" sz="32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lang="en-US" sz="3200" b="1" spc="-254"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OF</a:t>
            </a:r>
            <a:r>
              <a:rPr lang="en-US" sz="32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lang="en-US" sz="3200" b="1" spc="-3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MULTI</a:t>
            </a:r>
            <a:r>
              <a:rPr lang="en-US" sz="32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lang="en-US" sz="3200" b="1" spc="-29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MODEL</a:t>
            </a:r>
            <a:r>
              <a:rPr lang="en-US" sz="32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lang="en-US" sz="32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INTEGRATION :-</a:t>
            </a:r>
          </a:p>
        </p:txBody>
      </p:sp>
      <p:sp>
        <p:nvSpPr>
          <p:cNvPr id="6" name="object 3">
            <a:extLst>
              <a:ext uri="{FF2B5EF4-FFF2-40B4-BE49-F238E27FC236}">
                <a16:creationId xmlns:a16="http://schemas.microsoft.com/office/drawing/2014/main" id="{61E50155-DBD5-248D-0F99-45DAD7101885}"/>
              </a:ext>
            </a:extLst>
          </p:cNvPr>
          <p:cNvSpPr txBox="1"/>
          <p:nvPr/>
        </p:nvSpPr>
        <p:spPr>
          <a:xfrm>
            <a:off x="457200" y="914400"/>
            <a:ext cx="11103610" cy="5855449"/>
          </a:xfrm>
          <a:prstGeom prst="rect">
            <a:avLst/>
          </a:prstGeom>
        </p:spPr>
        <p:txBody>
          <a:bodyPr vert="horz" wrap="square" lIns="0" tIns="12700" rIns="0" bIns="0" rtlCol="0">
            <a:spAutoFit/>
          </a:bodyPr>
          <a:lstStyle/>
          <a:p>
            <a:pPr marL="297815" indent="-285115">
              <a:lnSpc>
                <a:spcPct val="100000"/>
              </a:lnSpc>
              <a:spcBef>
                <a:spcPts val="100"/>
              </a:spcBef>
              <a:buFont typeface="Wingdings"/>
              <a:buChar char=""/>
              <a:tabLst>
                <a:tab pos="297815" algn="l"/>
              </a:tabLst>
            </a:pPr>
            <a:r>
              <a:rPr sz="2800" spc="-10" dirty="0">
                <a:latin typeface="Cambria Math" panose="02040503050406030204" pitchFamily="18" charset="0"/>
                <a:ea typeface="Cambria Math" panose="02040503050406030204" pitchFamily="18" charset="0"/>
                <a:cs typeface="Arial MT"/>
              </a:rPr>
              <a:t>MI+MI:</a:t>
            </a:r>
            <a:endParaRPr lang="en-IN" sz="2800" spc="-10" dirty="0">
              <a:latin typeface="Cambria Math" panose="02040503050406030204" pitchFamily="18" charset="0"/>
              <a:ea typeface="Cambria Math" panose="02040503050406030204" pitchFamily="18" charset="0"/>
              <a:cs typeface="Arial MT"/>
            </a:endParaRPr>
          </a:p>
          <a:p>
            <a:pPr marL="12700">
              <a:lnSpc>
                <a:spcPct val="100000"/>
              </a:lnSpc>
              <a:spcBef>
                <a:spcPts val="100"/>
              </a:spcBef>
              <a:tabLst>
                <a:tab pos="297815" algn="l"/>
              </a:tabLst>
            </a:pPr>
            <a:endParaRPr sz="2800" dirty="0">
              <a:latin typeface="Cambria Math" panose="02040503050406030204" pitchFamily="18" charset="0"/>
              <a:ea typeface="Cambria Math" panose="02040503050406030204" pitchFamily="18" charset="0"/>
              <a:cs typeface="Arial MT"/>
            </a:endParaRPr>
          </a:p>
          <a:p>
            <a:pPr marL="469900" indent="-457200">
              <a:lnSpc>
                <a:spcPts val="2870"/>
              </a:lnSpc>
              <a:spcBef>
                <a:spcPts val="50"/>
              </a:spcBef>
              <a:buSzPct val="75000"/>
              <a:buFont typeface="Wingdings" panose="05000000000000000000" pitchFamily="2" charset="2"/>
              <a:buChar char="§"/>
              <a:tabLst>
                <a:tab pos="815975" algn="l"/>
              </a:tabLst>
            </a:pPr>
            <a:r>
              <a:rPr sz="2800" b="1" spc="-135" dirty="0">
                <a:latin typeface="Cambria Math" panose="02040503050406030204" pitchFamily="18" charset="0"/>
                <a:ea typeface="Cambria Math" panose="02040503050406030204" pitchFamily="18" charset="0"/>
                <a:cs typeface="Arial"/>
              </a:rPr>
              <a:t>Imagining</a:t>
            </a:r>
            <a:r>
              <a:rPr sz="2800" b="1" spc="-55" dirty="0">
                <a:latin typeface="Cambria Math" panose="02040503050406030204" pitchFamily="18" charset="0"/>
                <a:ea typeface="Cambria Math" panose="02040503050406030204" pitchFamily="18" charset="0"/>
                <a:cs typeface="Arial"/>
              </a:rPr>
              <a:t> </a:t>
            </a:r>
            <a:r>
              <a:rPr sz="2800" b="1" spc="-140" dirty="0">
                <a:latin typeface="Cambria Math" panose="02040503050406030204" pitchFamily="18" charset="0"/>
                <a:ea typeface="Cambria Math" panose="02040503050406030204" pitchFamily="18" charset="0"/>
                <a:cs typeface="Arial"/>
              </a:rPr>
              <a:t>multiple</a:t>
            </a:r>
            <a:r>
              <a:rPr sz="2800" b="1" spc="-10" dirty="0">
                <a:latin typeface="Cambria Math" panose="02040503050406030204" pitchFamily="18" charset="0"/>
                <a:ea typeface="Cambria Math" panose="02040503050406030204" pitchFamily="18" charset="0"/>
                <a:cs typeface="Arial"/>
              </a:rPr>
              <a:t> </a:t>
            </a:r>
            <a:r>
              <a:rPr sz="2800" b="1" spc="-215" dirty="0">
                <a:latin typeface="Cambria Math" panose="02040503050406030204" pitchFamily="18" charset="0"/>
                <a:ea typeface="Cambria Math" panose="02040503050406030204" pitchFamily="18" charset="0"/>
                <a:cs typeface="Arial"/>
              </a:rPr>
              <a:t>motor</a:t>
            </a:r>
            <a:r>
              <a:rPr sz="2800" b="1" spc="10" dirty="0">
                <a:latin typeface="Cambria Math" panose="02040503050406030204" pitchFamily="18" charset="0"/>
                <a:ea typeface="Cambria Math" panose="02040503050406030204" pitchFamily="18" charset="0"/>
                <a:cs typeface="Arial"/>
              </a:rPr>
              <a:t> </a:t>
            </a:r>
            <a:r>
              <a:rPr sz="2800" b="1" spc="-229" dirty="0">
                <a:latin typeface="Cambria Math" panose="02040503050406030204" pitchFamily="18" charset="0"/>
                <a:ea typeface="Cambria Math" panose="02040503050406030204" pitchFamily="18" charset="0"/>
                <a:cs typeface="Arial"/>
              </a:rPr>
              <a:t>tasks</a:t>
            </a:r>
            <a:endParaRPr sz="2800" dirty="0">
              <a:latin typeface="Cambria Math" panose="02040503050406030204" pitchFamily="18" charset="0"/>
              <a:ea typeface="Cambria Math" panose="02040503050406030204" pitchFamily="18" charset="0"/>
              <a:cs typeface="Arial MT"/>
            </a:endParaRPr>
          </a:p>
          <a:p>
            <a:pPr marL="469900" indent="-457200">
              <a:lnSpc>
                <a:spcPts val="2870"/>
              </a:lnSpc>
              <a:buFont typeface="Wingdings" panose="05000000000000000000" pitchFamily="2" charset="2"/>
              <a:buChar char="§"/>
              <a:tabLst>
                <a:tab pos="1129030" algn="l"/>
              </a:tabLst>
            </a:pPr>
            <a:r>
              <a:rPr sz="2800" dirty="0">
                <a:latin typeface="Cambria Math" panose="02040503050406030204" pitchFamily="18" charset="0"/>
                <a:ea typeface="Cambria Math" panose="02040503050406030204" pitchFamily="18" charset="0"/>
                <a:cs typeface="Arial MT"/>
              </a:rPr>
              <a:t>It</a:t>
            </a:r>
            <a:r>
              <a:rPr sz="2800" spc="20" dirty="0">
                <a:latin typeface="Cambria Math" panose="02040503050406030204" pitchFamily="18" charset="0"/>
                <a:ea typeface="Cambria Math" panose="02040503050406030204" pitchFamily="18" charset="0"/>
                <a:cs typeface="Arial MT"/>
              </a:rPr>
              <a:t> </a:t>
            </a:r>
            <a:r>
              <a:rPr sz="2800" spc="-204" dirty="0">
                <a:latin typeface="Cambria Math" panose="02040503050406030204" pitchFamily="18" charset="0"/>
                <a:ea typeface="Cambria Math" panose="02040503050406030204" pitchFamily="18" charset="0"/>
                <a:cs typeface="Arial MT"/>
              </a:rPr>
              <a:t>can</a:t>
            </a:r>
            <a:r>
              <a:rPr sz="2800" spc="-70" dirty="0">
                <a:latin typeface="Cambria Math" panose="02040503050406030204" pitchFamily="18" charset="0"/>
                <a:ea typeface="Cambria Math" panose="02040503050406030204" pitchFamily="18" charset="0"/>
                <a:cs typeface="Arial MT"/>
              </a:rPr>
              <a:t> </a:t>
            </a:r>
            <a:r>
              <a:rPr sz="2800" spc="-140" dirty="0">
                <a:latin typeface="Cambria Math" panose="02040503050406030204" pitchFamily="18" charset="0"/>
                <a:ea typeface="Cambria Math" panose="02040503050406030204" pitchFamily="18" charset="0"/>
                <a:cs typeface="Arial MT"/>
              </a:rPr>
              <a:t>involve</a:t>
            </a:r>
            <a:r>
              <a:rPr sz="2800" spc="15" dirty="0">
                <a:latin typeface="Cambria Math" panose="02040503050406030204" pitchFamily="18" charset="0"/>
                <a:ea typeface="Cambria Math" panose="02040503050406030204" pitchFamily="18" charset="0"/>
                <a:cs typeface="Arial MT"/>
              </a:rPr>
              <a:t> </a:t>
            </a:r>
            <a:r>
              <a:rPr sz="2800" b="1" spc="-140" dirty="0">
                <a:latin typeface="Cambria Math" panose="02040503050406030204" pitchFamily="18" charset="0"/>
                <a:ea typeface="Cambria Math" panose="02040503050406030204" pitchFamily="18" charset="0"/>
                <a:cs typeface="Arial"/>
              </a:rPr>
              <a:t>multiple</a:t>
            </a:r>
            <a:r>
              <a:rPr sz="2800" b="1" spc="-25" dirty="0">
                <a:latin typeface="Cambria Math" panose="02040503050406030204" pitchFamily="18" charset="0"/>
                <a:ea typeface="Cambria Math" panose="02040503050406030204" pitchFamily="18" charset="0"/>
                <a:cs typeface="Arial"/>
              </a:rPr>
              <a:t> </a:t>
            </a:r>
            <a:r>
              <a:rPr sz="2800" b="1" spc="-145" dirty="0">
                <a:latin typeface="Cambria Math" panose="02040503050406030204" pitchFamily="18" charset="0"/>
                <a:ea typeface="Cambria Math" panose="02040503050406030204" pitchFamily="18" charset="0"/>
                <a:cs typeface="Arial"/>
              </a:rPr>
              <a:t>different</a:t>
            </a:r>
            <a:r>
              <a:rPr sz="2800" b="1" spc="-20" dirty="0">
                <a:latin typeface="Cambria Math" panose="02040503050406030204" pitchFamily="18" charset="0"/>
                <a:ea typeface="Cambria Math" panose="02040503050406030204" pitchFamily="18" charset="0"/>
                <a:cs typeface="Arial"/>
              </a:rPr>
              <a:t> </a:t>
            </a:r>
            <a:r>
              <a:rPr sz="2800" b="1" spc="-145" dirty="0">
                <a:latin typeface="Cambria Math" panose="02040503050406030204" pitchFamily="18" charset="0"/>
                <a:ea typeface="Cambria Math" panose="02040503050406030204" pitchFamily="18" charset="0"/>
                <a:cs typeface="Arial"/>
              </a:rPr>
              <a:t>imagined</a:t>
            </a:r>
            <a:r>
              <a:rPr sz="2800" b="1" spc="5" dirty="0">
                <a:latin typeface="Cambria Math" panose="02040503050406030204" pitchFamily="18" charset="0"/>
                <a:ea typeface="Cambria Math" panose="02040503050406030204" pitchFamily="18" charset="0"/>
                <a:cs typeface="Arial"/>
              </a:rPr>
              <a:t> </a:t>
            </a:r>
            <a:r>
              <a:rPr sz="2800" b="1" spc="-225" dirty="0">
                <a:latin typeface="Cambria Math" panose="02040503050406030204" pitchFamily="18" charset="0"/>
                <a:ea typeface="Cambria Math" panose="02040503050406030204" pitchFamily="18" charset="0"/>
                <a:cs typeface="Arial"/>
              </a:rPr>
              <a:t>movements</a:t>
            </a:r>
            <a:r>
              <a:rPr sz="2800" b="1" spc="55" dirty="0">
                <a:latin typeface="Cambria Math" panose="02040503050406030204" pitchFamily="18" charset="0"/>
                <a:ea typeface="Cambria Math" panose="02040503050406030204" pitchFamily="18" charset="0"/>
                <a:cs typeface="Arial"/>
              </a:rPr>
              <a:t> </a:t>
            </a:r>
            <a:r>
              <a:rPr sz="2800" spc="-100" dirty="0">
                <a:latin typeface="Cambria Math" panose="02040503050406030204" pitchFamily="18" charset="0"/>
                <a:ea typeface="Cambria Math" panose="02040503050406030204" pitchFamily="18" charset="0"/>
                <a:cs typeface="Arial MT"/>
              </a:rPr>
              <a:t>either</a:t>
            </a:r>
            <a:r>
              <a:rPr sz="2800" spc="-30" dirty="0">
                <a:latin typeface="Cambria Math" panose="02040503050406030204" pitchFamily="18" charset="0"/>
                <a:ea typeface="Cambria Math" panose="02040503050406030204" pitchFamily="18" charset="0"/>
                <a:cs typeface="Arial MT"/>
              </a:rPr>
              <a:t> </a:t>
            </a:r>
            <a:r>
              <a:rPr sz="2800" b="1" spc="-110" dirty="0">
                <a:latin typeface="Cambria Math" panose="02040503050406030204" pitchFamily="18" charset="0"/>
                <a:ea typeface="Cambria Math" panose="02040503050406030204" pitchFamily="18" charset="0"/>
                <a:cs typeface="Arial"/>
              </a:rPr>
              <a:t>at</a:t>
            </a:r>
            <a:r>
              <a:rPr sz="2800" b="1" spc="-15" dirty="0">
                <a:latin typeface="Cambria Math" panose="02040503050406030204" pitchFamily="18" charset="0"/>
                <a:ea typeface="Cambria Math" panose="02040503050406030204" pitchFamily="18" charset="0"/>
                <a:cs typeface="Arial"/>
              </a:rPr>
              <a:t> </a:t>
            </a:r>
            <a:r>
              <a:rPr sz="2800" b="1" spc="-180" dirty="0">
                <a:latin typeface="Cambria Math" panose="02040503050406030204" pitchFamily="18" charset="0"/>
                <a:ea typeface="Cambria Math" panose="02040503050406030204" pitchFamily="18" charset="0"/>
                <a:cs typeface="Arial"/>
              </a:rPr>
              <a:t>the</a:t>
            </a:r>
            <a:r>
              <a:rPr sz="2800" b="1" spc="-95" dirty="0">
                <a:latin typeface="Cambria Math" panose="02040503050406030204" pitchFamily="18" charset="0"/>
                <a:ea typeface="Cambria Math" panose="02040503050406030204" pitchFamily="18" charset="0"/>
                <a:cs typeface="Arial"/>
              </a:rPr>
              <a:t> </a:t>
            </a:r>
            <a:r>
              <a:rPr sz="2800" b="1" spc="-215" dirty="0">
                <a:latin typeface="Cambria Math" panose="02040503050406030204" pitchFamily="18" charset="0"/>
                <a:ea typeface="Cambria Math" panose="02040503050406030204" pitchFamily="18" charset="0"/>
                <a:cs typeface="Arial"/>
              </a:rPr>
              <a:t>same</a:t>
            </a:r>
            <a:r>
              <a:rPr sz="2800" b="1" spc="-25" dirty="0">
                <a:latin typeface="Cambria Math" panose="02040503050406030204" pitchFamily="18" charset="0"/>
                <a:ea typeface="Cambria Math" panose="02040503050406030204" pitchFamily="18" charset="0"/>
                <a:cs typeface="Arial"/>
              </a:rPr>
              <a:t> </a:t>
            </a:r>
            <a:r>
              <a:rPr sz="2800" b="1" spc="-160" dirty="0">
                <a:latin typeface="Cambria Math" panose="02040503050406030204" pitchFamily="18" charset="0"/>
                <a:ea typeface="Cambria Math" panose="02040503050406030204" pitchFamily="18" charset="0"/>
                <a:cs typeface="Arial"/>
              </a:rPr>
              <a:t>time</a:t>
            </a:r>
            <a:r>
              <a:rPr sz="2800" b="1" spc="20" dirty="0">
                <a:latin typeface="Cambria Math" panose="02040503050406030204" pitchFamily="18" charset="0"/>
                <a:ea typeface="Cambria Math" panose="02040503050406030204" pitchFamily="18" charset="0"/>
                <a:cs typeface="Arial"/>
              </a:rPr>
              <a:t> </a:t>
            </a:r>
            <a:r>
              <a:rPr sz="2800" spc="-25" dirty="0">
                <a:latin typeface="Cambria Math" panose="02040503050406030204" pitchFamily="18" charset="0"/>
                <a:ea typeface="Cambria Math" panose="02040503050406030204" pitchFamily="18" charset="0"/>
                <a:cs typeface="Arial MT"/>
              </a:rPr>
              <a:t>or</a:t>
            </a:r>
            <a:r>
              <a:rPr lang="en-IN" sz="2800" dirty="0">
                <a:latin typeface="Cambria Math" panose="02040503050406030204" pitchFamily="18" charset="0"/>
                <a:ea typeface="Cambria Math" panose="02040503050406030204" pitchFamily="18" charset="0"/>
                <a:cs typeface="Arial MT"/>
              </a:rPr>
              <a:t> </a:t>
            </a:r>
            <a:r>
              <a:rPr sz="2800" b="1" spc="-204" dirty="0">
                <a:latin typeface="Cambria Math" panose="02040503050406030204" pitchFamily="18" charset="0"/>
                <a:ea typeface="Cambria Math" panose="02040503050406030204" pitchFamily="18" charset="0"/>
                <a:cs typeface="Arial"/>
              </a:rPr>
              <a:t>one</a:t>
            </a:r>
            <a:r>
              <a:rPr sz="2800" b="1" spc="-15" dirty="0">
                <a:latin typeface="Cambria Math" panose="02040503050406030204" pitchFamily="18" charset="0"/>
                <a:ea typeface="Cambria Math" panose="02040503050406030204" pitchFamily="18" charset="0"/>
                <a:cs typeface="Arial"/>
              </a:rPr>
              <a:t> </a:t>
            </a:r>
            <a:r>
              <a:rPr sz="2800" b="1" spc="-140" dirty="0">
                <a:latin typeface="Cambria Math" panose="02040503050406030204" pitchFamily="18" charset="0"/>
                <a:ea typeface="Cambria Math" panose="02040503050406030204" pitchFamily="18" charset="0"/>
                <a:cs typeface="Arial"/>
              </a:rPr>
              <a:t>after</a:t>
            </a:r>
            <a:r>
              <a:rPr sz="2800" b="1" spc="15" dirty="0">
                <a:latin typeface="Cambria Math" panose="02040503050406030204" pitchFamily="18" charset="0"/>
                <a:ea typeface="Cambria Math" panose="02040503050406030204" pitchFamily="18" charset="0"/>
                <a:cs typeface="Arial"/>
              </a:rPr>
              <a:t> </a:t>
            </a:r>
            <a:r>
              <a:rPr sz="2800" b="1" spc="-185" dirty="0">
                <a:latin typeface="Cambria Math" panose="02040503050406030204" pitchFamily="18" charset="0"/>
                <a:ea typeface="Cambria Math" panose="02040503050406030204" pitchFamily="18" charset="0"/>
                <a:cs typeface="Arial"/>
              </a:rPr>
              <a:t>another</a:t>
            </a:r>
            <a:r>
              <a:rPr sz="2800" b="1" spc="20" dirty="0">
                <a:latin typeface="Cambria Math" panose="02040503050406030204" pitchFamily="18" charset="0"/>
                <a:ea typeface="Cambria Math" panose="02040503050406030204" pitchFamily="18" charset="0"/>
                <a:cs typeface="Arial"/>
              </a:rPr>
              <a:t> </a:t>
            </a:r>
            <a:r>
              <a:rPr sz="2800" dirty="0">
                <a:latin typeface="Cambria Math" panose="02040503050406030204" pitchFamily="18" charset="0"/>
                <a:ea typeface="Cambria Math" panose="02040503050406030204" pitchFamily="18" charset="0"/>
                <a:cs typeface="Arial MT"/>
              </a:rPr>
              <a:t>for</a:t>
            </a:r>
            <a:r>
              <a:rPr sz="2800" spc="35" dirty="0">
                <a:latin typeface="Cambria Math" panose="02040503050406030204" pitchFamily="18" charset="0"/>
                <a:ea typeface="Cambria Math" panose="02040503050406030204" pitchFamily="18" charset="0"/>
                <a:cs typeface="Arial MT"/>
              </a:rPr>
              <a:t> </a:t>
            </a:r>
            <a:r>
              <a:rPr sz="2800" spc="-160" dirty="0">
                <a:latin typeface="Cambria Math" panose="02040503050406030204" pitchFamily="18" charset="0"/>
                <a:ea typeface="Cambria Math" panose="02040503050406030204" pitchFamily="18" charset="0"/>
                <a:cs typeface="Arial MT"/>
              </a:rPr>
              <a:t>complex</a:t>
            </a:r>
            <a:r>
              <a:rPr sz="2800" spc="10" dirty="0">
                <a:latin typeface="Cambria Math" panose="02040503050406030204" pitchFamily="18" charset="0"/>
                <a:ea typeface="Cambria Math" panose="02040503050406030204" pitchFamily="18" charset="0"/>
                <a:cs typeface="Arial MT"/>
              </a:rPr>
              <a:t> </a:t>
            </a:r>
            <a:r>
              <a:rPr sz="2800" spc="-130" dirty="0">
                <a:latin typeface="Cambria Math" panose="02040503050406030204" pitchFamily="18" charset="0"/>
                <a:ea typeface="Cambria Math" panose="02040503050406030204" pitchFamily="18" charset="0"/>
                <a:cs typeface="Arial MT"/>
              </a:rPr>
              <a:t>control</a:t>
            </a:r>
            <a:r>
              <a:rPr sz="2800" spc="10" dirty="0">
                <a:latin typeface="Cambria Math" panose="02040503050406030204" pitchFamily="18" charset="0"/>
                <a:ea typeface="Cambria Math" panose="02040503050406030204" pitchFamily="18" charset="0"/>
                <a:cs typeface="Arial MT"/>
              </a:rPr>
              <a:t> </a:t>
            </a:r>
            <a:r>
              <a:rPr sz="2800" spc="-150" dirty="0">
                <a:latin typeface="Cambria Math" panose="02040503050406030204" pitchFamily="18" charset="0"/>
                <a:ea typeface="Cambria Math" panose="02040503050406030204" pitchFamily="18" charset="0"/>
                <a:cs typeface="Arial MT"/>
              </a:rPr>
              <a:t>in</a:t>
            </a:r>
            <a:r>
              <a:rPr sz="2800" spc="-65" dirty="0">
                <a:latin typeface="Cambria Math" panose="02040503050406030204" pitchFamily="18" charset="0"/>
                <a:ea typeface="Cambria Math" panose="02040503050406030204" pitchFamily="18" charset="0"/>
                <a:cs typeface="Arial MT"/>
              </a:rPr>
              <a:t> </a:t>
            </a:r>
            <a:r>
              <a:rPr sz="2800" spc="-120" dirty="0">
                <a:latin typeface="Cambria Math" panose="02040503050406030204" pitchFamily="18" charset="0"/>
                <a:ea typeface="Cambria Math" panose="02040503050406030204" pitchFamily="18" charset="0"/>
                <a:cs typeface="Arial MT"/>
              </a:rPr>
              <a:t>Brain-</a:t>
            </a:r>
            <a:r>
              <a:rPr sz="2800" spc="-165" dirty="0">
                <a:latin typeface="Cambria Math" panose="02040503050406030204" pitchFamily="18" charset="0"/>
                <a:ea typeface="Cambria Math" panose="02040503050406030204" pitchFamily="18" charset="0"/>
                <a:cs typeface="Arial MT"/>
              </a:rPr>
              <a:t>Computer</a:t>
            </a:r>
            <a:r>
              <a:rPr sz="2800" spc="35" dirty="0">
                <a:latin typeface="Cambria Math" panose="02040503050406030204" pitchFamily="18" charset="0"/>
                <a:ea typeface="Cambria Math" panose="02040503050406030204" pitchFamily="18" charset="0"/>
                <a:cs typeface="Arial MT"/>
              </a:rPr>
              <a:t> </a:t>
            </a:r>
            <a:r>
              <a:rPr sz="2800" spc="-110" dirty="0">
                <a:latin typeface="Cambria Math" panose="02040503050406030204" pitchFamily="18" charset="0"/>
                <a:ea typeface="Cambria Math" panose="02040503050406030204" pitchFamily="18" charset="0"/>
                <a:cs typeface="Arial MT"/>
              </a:rPr>
              <a:t>Interface</a:t>
            </a:r>
            <a:r>
              <a:rPr sz="2800" spc="-60" dirty="0">
                <a:latin typeface="Cambria Math" panose="02040503050406030204" pitchFamily="18" charset="0"/>
                <a:ea typeface="Cambria Math" panose="02040503050406030204" pitchFamily="18" charset="0"/>
                <a:cs typeface="Arial MT"/>
              </a:rPr>
              <a:t> </a:t>
            </a:r>
            <a:r>
              <a:rPr sz="2800" spc="-240" dirty="0">
                <a:latin typeface="Cambria Math" panose="02040503050406030204" pitchFamily="18" charset="0"/>
                <a:ea typeface="Cambria Math" panose="02040503050406030204" pitchFamily="18" charset="0"/>
                <a:cs typeface="Arial MT"/>
              </a:rPr>
              <a:t>(BCI)</a:t>
            </a:r>
            <a:r>
              <a:rPr sz="2800" spc="40" dirty="0">
                <a:latin typeface="Cambria Math" panose="02040503050406030204" pitchFamily="18" charset="0"/>
                <a:ea typeface="Cambria Math" panose="02040503050406030204" pitchFamily="18" charset="0"/>
                <a:cs typeface="Arial MT"/>
              </a:rPr>
              <a:t> </a:t>
            </a:r>
            <a:r>
              <a:rPr sz="2800" spc="-90" dirty="0">
                <a:latin typeface="Cambria Math" panose="02040503050406030204" pitchFamily="18" charset="0"/>
                <a:ea typeface="Cambria Math" panose="02040503050406030204" pitchFamily="18" charset="0"/>
                <a:cs typeface="Arial MT"/>
              </a:rPr>
              <a:t>systems.</a:t>
            </a:r>
            <a:endParaRPr sz="2800" dirty="0">
              <a:latin typeface="Cambria Math" panose="02040503050406030204" pitchFamily="18" charset="0"/>
              <a:ea typeface="Cambria Math" panose="02040503050406030204" pitchFamily="18" charset="0"/>
              <a:cs typeface="Arial MT"/>
            </a:endParaRPr>
          </a:p>
          <a:p>
            <a:pPr>
              <a:lnSpc>
                <a:spcPct val="100000"/>
              </a:lnSpc>
              <a:spcBef>
                <a:spcPts val="1570"/>
              </a:spcBef>
            </a:pPr>
            <a:endParaRPr sz="2800" dirty="0">
              <a:latin typeface="Cambria Math" panose="02040503050406030204" pitchFamily="18" charset="0"/>
              <a:ea typeface="Cambria Math" panose="02040503050406030204" pitchFamily="18" charset="0"/>
              <a:cs typeface="Arial MT"/>
            </a:endParaRPr>
          </a:p>
          <a:p>
            <a:pPr marL="458470" indent="-457200">
              <a:lnSpc>
                <a:spcPct val="100000"/>
              </a:lnSpc>
              <a:buSzPct val="93750"/>
              <a:buFont typeface="Wingdings" panose="05000000000000000000" pitchFamily="2" charset="2"/>
              <a:buChar char="Ø"/>
              <a:tabLst>
                <a:tab pos="118745" algn="l"/>
              </a:tabLst>
            </a:pPr>
            <a:r>
              <a:rPr sz="2800" spc="-254" dirty="0">
                <a:latin typeface="Cambria Math" panose="02040503050406030204" pitchFamily="18" charset="0"/>
                <a:ea typeface="Cambria Math" panose="02040503050406030204" pitchFamily="18" charset="0"/>
                <a:cs typeface="Arial MT"/>
              </a:rPr>
              <a:t>MOTOR</a:t>
            </a:r>
            <a:r>
              <a:rPr sz="2800" spc="10" dirty="0">
                <a:latin typeface="Cambria Math" panose="02040503050406030204" pitchFamily="18" charset="0"/>
                <a:ea typeface="Cambria Math" panose="02040503050406030204" pitchFamily="18" charset="0"/>
                <a:cs typeface="Arial MT"/>
              </a:rPr>
              <a:t> </a:t>
            </a:r>
            <a:r>
              <a:rPr sz="2800" spc="-145" dirty="0">
                <a:latin typeface="Cambria Math" panose="02040503050406030204" pitchFamily="18" charset="0"/>
                <a:ea typeface="Cambria Math" panose="02040503050406030204" pitchFamily="18" charset="0"/>
                <a:cs typeface="Arial MT"/>
              </a:rPr>
              <a:t>IMAGINARY+COGNITIVE:</a:t>
            </a:r>
            <a:endParaRPr lang="en-IN" sz="2800" spc="-145" dirty="0">
              <a:latin typeface="Cambria Math" panose="02040503050406030204" pitchFamily="18" charset="0"/>
              <a:ea typeface="Cambria Math" panose="02040503050406030204" pitchFamily="18" charset="0"/>
              <a:cs typeface="Arial MT"/>
            </a:endParaRPr>
          </a:p>
          <a:p>
            <a:pPr marL="1270">
              <a:lnSpc>
                <a:spcPct val="100000"/>
              </a:lnSpc>
              <a:buSzPct val="93750"/>
              <a:tabLst>
                <a:tab pos="118745" algn="l"/>
              </a:tabLst>
            </a:pPr>
            <a:endParaRPr sz="2800" dirty="0">
              <a:latin typeface="Cambria Math" panose="02040503050406030204" pitchFamily="18" charset="0"/>
              <a:ea typeface="Cambria Math" panose="02040503050406030204" pitchFamily="18" charset="0"/>
              <a:cs typeface="Arial MT"/>
            </a:endParaRPr>
          </a:p>
          <a:p>
            <a:pPr marL="469900" marR="487680" indent="-457200">
              <a:lnSpc>
                <a:spcPts val="2850"/>
              </a:lnSpc>
              <a:spcBef>
                <a:spcPts val="170"/>
              </a:spcBef>
              <a:buFont typeface="Wingdings" panose="05000000000000000000" pitchFamily="2" charset="2"/>
              <a:buChar char="§"/>
            </a:pPr>
            <a:r>
              <a:rPr sz="2800" b="1" spc="-175" dirty="0">
                <a:latin typeface="Cambria Math" panose="02040503050406030204" pitchFamily="18" charset="0"/>
                <a:ea typeface="Cambria Math" panose="02040503050406030204" pitchFamily="18" charset="0"/>
                <a:cs typeface="Arial"/>
              </a:rPr>
              <a:t>Motor</a:t>
            </a:r>
            <a:r>
              <a:rPr sz="2800" b="1" spc="-65" dirty="0">
                <a:latin typeface="Cambria Math" panose="02040503050406030204" pitchFamily="18" charset="0"/>
                <a:ea typeface="Cambria Math" panose="02040503050406030204" pitchFamily="18" charset="0"/>
                <a:cs typeface="Arial"/>
              </a:rPr>
              <a:t> </a:t>
            </a:r>
            <a:r>
              <a:rPr sz="2800" b="1" spc="-130" dirty="0">
                <a:latin typeface="Cambria Math" panose="02040503050406030204" pitchFamily="18" charset="0"/>
                <a:ea typeface="Cambria Math" panose="02040503050406030204" pitchFamily="18" charset="0"/>
                <a:cs typeface="Arial"/>
              </a:rPr>
              <a:t>Imagery</a:t>
            </a:r>
            <a:r>
              <a:rPr sz="2800" b="1" spc="5" dirty="0">
                <a:latin typeface="Cambria Math" panose="02040503050406030204" pitchFamily="18" charset="0"/>
                <a:ea typeface="Cambria Math" panose="02040503050406030204" pitchFamily="18" charset="0"/>
                <a:cs typeface="Arial"/>
              </a:rPr>
              <a:t> </a:t>
            </a:r>
            <a:r>
              <a:rPr sz="2800" b="1" spc="-75" dirty="0">
                <a:latin typeface="Cambria Math" panose="02040503050406030204" pitchFamily="18" charset="0"/>
                <a:ea typeface="Cambria Math" panose="02040503050406030204" pitchFamily="18" charset="0"/>
                <a:cs typeface="Arial"/>
              </a:rPr>
              <a:t>(MI):</a:t>
            </a:r>
            <a:r>
              <a:rPr sz="2800" b="1" spc="25" dirty="0">
                <a:latin typeface="Cambria Math" panose="02040503050406030204" pitchFamily="18" charset="0"/>
                <a:ea typeface="Cambria Math" panose="02040503050406030204" pitchFamily="18" charset="0"/>
                <a:cs typeface="Arial"/>
              </a:rPr>
              <a:t> </a:t>
            </a:r>
            <a:r>
              <a:rPr sz="2800" spc="-140" dirty="0">
                <a:latin typeface="Cambria Math" panose="02040503050406030204" pitchFamily="18" charset="0"/>
                <a:ea typeface="Cambria Math" panose="02040503050406030204" pitchFamily="18" charset="0"/>
                <a:cs typeface="Arial MT"/>
              </a:rPr>
              <a:t>Imagining</a:t>
            </a:r>
            <a:r>
              <a:rPr sz="2800" spc="-50"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a</a:t>
            </a:r>
            <a:r>
              <a:rPr sz="2800" spc="25" dirty="0">
                <a:latin typeface="Cambria Math" panose="02040503050406030204" pitchFamily="18" charset="0"/>
                <a:ea typeface="Cambria Math" panose="02040503050406030204" pitchFamily="18" charset="0"/>
                <a:cs typeface="Arial MT"/>
              </a:rPr>
              <a:t> </a:t>
            </a:r>
            <a:r>
              <a:rPr sz="2800" spc="-225" dirty="0">
                <a:latin typeface="Cambria Math" panose="02040503050406030204" pitchFamily="18" charset="0"/>
                <a:ea typeface="Cambria Math" panose="02040503050406030204" pitchFamily="18" charset="0"/>
                <a:cs typeface="Arial MT"/>
              </a:rPr>
              <a:t>movement</a:t>
            </a:r>
            <a:r>
              <a:rPr sz="2800" spc="-50" dirty="0">
                <a:latin typeface="Cambria Math" panose="02040503050406030204" pitchFamily="18" charset="0"/>
                <a:ea typeface="Cambria Math" panose="02040503050406030204" pitchFamily="18" charset="0"/>
                <a:cs typeface="Arial MT"/>
              </a:rPr>
              <a:t> </a:t>
            </a:r>
            <a:r>
              <a:rPr sz="2800" spc="-100" dirty="0">
                <a:latin typeface="Cambria Math" panose="02040503050406030204" pitchFamily="18" charset="0"/>
                <a:ea typeface="Cambria Math" panose="02040503050406030204" pitchFamily="18" charset="0"/>
                <a:cs typeface="Arial MT"/>
              </a:rPr>
              <a:t>(like</a:t>
            </a:r>
            <a:r>
              <a:rPr sz="2800" dirty="0">
                <a:latin typeface="Cambria Math" panose="02040503050406030204" pitchFamily="18" charset="0"/>
                <a:ea typeface="Cambria Math" panose="02040503050406030204" pitchFamily="18" charset="0"/>
                <a:cs typeface="Arial MT"/>
              </a:rPr>
              <a:t> </a:t>
            </a:r>
            <a:r>
              <a:rPr sz="2800" spc="-175" dirty="0">
                <a:latin typeface="Cambria Math" panose="02040503050406030204" pitchFamily="18" charset="0"/>
                <a:ea typeface="Cambria Math" panose="02040503050406030204" pitchFamily="18" charset="0"/>
                <a:cs typeface="Arial MT"/>
              </a:rPr>
              <a:t>moving</a:t>
            </a:r>
            <a:r>
              <a:rPr sz="2800" spc="25" dirty="0">
                <a:latin typeface="Cambria Math" panose="02040503050406030204" pitchFamily="18" charset="0"/>
                <a:ea typeface="Cambria Math" panose="02040503050406030204" pitchFamily="18" charset="0"/>
                <a:cs typeface="Arial MT"/>
              </a:rPr>
              <a:t> </a:t>
            </a:r>
            <a:r>
              <a:rPr sz="2800" spc="-150" dirty="0">
                <a:latin typeface="Cambria Math" panose="02040503050406030204" pitchFamily="18" charset="0"/>
                <a:ea typeface="Cambria Math" panose="02040503050406030204" pitchFamily="18" charset="0"/>
                <a:cs typeface="Arial MT"/>
              </a:rPr>
              <a:t>the</a:t>
            </a:r>
            <a:r>
              <a:rPr sz="2800" spc="-75" dirty="0">
                <a:latin typeface="Cambria Math" panose="02040503050406030204" pitchFamily="18" charset="0"/>
                <a:ea typeface="Cambria Math" panose="02040503050406030204" pitchFamily="18" charset="0"/>
                <a:cs typeface="Arial MT"/>
              </a:rPr>
              <a:t> </a:t>
            </a:r>
            <a:r>
              <a:rPr sz="2800" spc="-55" dirty="0">
                <a:latin typeface="Cambria Math" panose="02040503050406030204" pitchFamily="18" charset="0"/>
                <a:ea typeface="Cambria Math" panose="02040503050406030204" pitchFamily="18" charset="0"/>
                <a:cs typeface="Arial MT"/>
              </a:rPr>
              <a:t>right</a:t>
            </a:r>
            <a:r>
              <a:rPr sz="2800" spc="-50" dirty="0">
                <a:latin typeface="Cambria Math" panose="02040503050406030204" pitchFamily="18" charset="0"/>
                <a:ea typeface="Cambria Math" panose="02040503050406030204" pitchFamily="18" charset="0"/>
                <a:cs typeface="Arial MT"/>
              </a:rPr>
              <a:t> </a:t>
            </a:r>
            <a:r>
              <a:rPr sz="2800" spc="-160" dirty="0">
                <a:latin typeface="Cambria Math" panose="02040503050406030204" pitchFamily="18" charset="0"/>
                <a:ea typeface="Cambria Math" panose="02040503050406030204" pitchFamily="18" charset="0"/>
                <a:cs typeface="Arial MT"/>
              </a:rPr>
              <a:t>hand,</a:t>
            </a:r>
            <a:r>
              <a:rPr sz="2800" spc="-70"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left</a:t>
            </a:r>
            <a:r>
              <a:rPr sz="2800" spc="30" dirty="0">
                <a:latin typeface="Cambria Math" panose="02040503050406030204" pitchFamily="18" charset="0"/>
                <a:ea typeface="Cambria Math" panose="02040503050406030204" pitchFamily="18" charset="0"/>
                <a:cs typeface="Arial MT"/>
              </a:rPr>
              <a:t> </a:t>
            </a:r>
            <a:r>
              <a:rPr sz="2800" spc="-165" dirty="0">
                <a:latin typeface="Cambria Math" panose="02040503050406030204" pitchFamily="18" charset="0"/>
                <a:ea typeface="Cambria Math" panose="02040503050406030204" pitchFamily="18" charset="0"/>
                <a:cs typeface="Arial MT"/>
              </a:rPr>
              <a:t>hand,</a:t>
            </a:r>
            <a:r>
              <a:rPr sz="2800" dirty="0">
                <a:latin typeface="Cambria Math" panose="02040503050406030204" pitchFamily="18" charset="0"/>
                <a:ea typeface="Cambria Math" panose="02040503050406030204" pitchFamily="18" charset="0"/>
                <a:cs typeface="Arial MT"/>
              </a:rPr>
              <a:t> </a:t>
            </a:r>
            <a:r>
              <a:rPr sz="2800" spc="-10" dirty="0">
                <a:latin typeface="Cambria Math" panose="02040503050406030204" pitchFamily="18" charset="0"/>
                <a:ea typeface="Cambria Math" panose="02040503050406030204" pitchFamily="18" charset="0"/>
                <a:cs typeface="Arial MT"/>
              </a:rPr>
              <a:t>feet, etc.).</a:t>
            </a:r>
            <a:endParaRPr sz="2800" dirty="0">
              <a:latin typeface="Cambria Math" panose="02040503050406030204" pitchFamily="18" charset="0"/>
              <a:ea typeface="Cambria Math" panose="02040503050406030204" pitchFamily="18" charset="0"/>
              <a:cs typeface="Arial MT"/>
            </a:endParaRPr>
          </a:p>
          <a:p>
            <a:pPr>
              <a:lnSpc>
                <a:spcPct val="100000"/>
              </a:lnSpc>
              <a:spcBef>
                <a:spcPts val="175"/>
              </a:spcBef>
            </a:pPr>
            <a:endParaRPr sz="2800" dirty="0">
              <a:latin typeface="Cambria Math" panose="02040503050406030204" pitchFamily="18" charset="0"/>
              <a:ea typeface="Cambria Math" panose="02040503050406030204" pitchFamily="18" charset="0"/>
              <a:cs typeface="Arial MT"/>
            </a:endParaRPr>
          </a:p>
          <a:p>
            <a:pPr marL="458470" marR="416559" indent="-457200">
              <a:lnSpc>
                <a:spcPts val="2850"/>
              </a:lnSpc>
              <a:buSzPct val="93750"/>
              <a:buFont typeface="Wingdings" panose="05000000000000000000" pitchFamily="2" charset="2"/>
              <a:buChar char="§"/>
              <a:tabLst>
                <a:tab pos="118745" algn="l"/>
              </a:tabLst>
            </a:pPr>
            <a:r>
              <a:rPr sz="2800" b="1" spc="-175" dirty="0">
                <a:latin typeface="Cambria Math" panose="02040503050406030204" pitchFamily="18" charset="0"/>
                <a:ea typeface="Cambria Math" panose="02040503050406030204" pitchFamily="18" charset="0"/>
                <a:cs typeface="Arial"/>
              </a:rPr>
              <a:t>Cognitive</a:t>
            </a:r>
            <a:r>
              <a:rPr sz="2800" b="1" spc="-10" dirty="0">
                <a:latin typeface="Cambria Math" panose="02040503050406030204" pitchFamily="18" charset="0"/>
                <a:ea typeface="Cambria Math" panose="02040503050406030204" pitchFamily="18" charset="0"/>
                <a:cs typeface="Arial"/>
              </a:rPr>
              <a:t> </a:t>
            </a:r>
            <a:r>
              <a:rPr sz="2800" b="1" spc="-245" dirty="0">
                <a:latin typeface="Cambria Math" panose="02040503050406030204" pitchFamily="18" charset="0"/>
                <a:ea typeface="Cambria Math" panose="02040503050406030204" pitchFamily="18" charset="0"/>
                <a:cs typeface="Arial"/>
              </a:rPr>
              <a:t>Task:</a:t>
            </a:r>
            <a:r>
              <a:rPr sz="2800" b="1" spc="70" dirty="0">
                <a:latin typeface="Cambria Math" panose="02040503050406030204" pitchFamily="18" charset="0"/>
                <a:ea typeface="Cambria Math" panose="02040503050406030204" pitchFamily="18" charset="0"/>
                <a:cs typeface="Arial"/>
              </a:rPr>
              <a:t> </a:t>
            </a:r>
            <a:r>
              <a:rPr sz="2800" spc="-170" dirty="0">
                <a:latin typeface="Cambria Math" panose="02040503050406030204" pitchFamily="18" charset="0"/>
                <a:ea typeface="Cambria Math" panose="02040503050406030204" pitchFamily="18" charset="0"/>
                <a:cs typeface="Arial MT"/>
              </a:rPr>
              <a:t>Thinking-</a:t>
            </a:r>
            <a:r>
              <a:rPr sz="2800" spc="-30" dirty="0">
                <a:latin typeface="Cambria Math" panose="02040503050406030204" pitchFamily="18" charset="0"/>
                <a:ea typeface="Cambria Math" panose="02040503050406030204" pitchFamily="18" charset="0"/>
                <a:cs typeface="Arial MT"/>
              </a:rPr>
              <a:t>related</a:t>
            </a:r>
            <a:r>
              <a:rPr sz="2800" spc="45" dirty="0">
                <a:latin typeface="Cambria Math" panose="02040503050406030204" pitchFamily="18" charset="0"/>
                <a:ea typeface="Cambria Math" panose="02040503050406030204" pitchFamily="18" charset="0"/>
                <a:cs typeface="Arial MT"/>
              </a:rPr>
              <a:t> </a:t>
            </a:r>
            <a:r>
              <a:rPr sz="2800" spc="-114" dirty="0">
                <a:latin typeface="Cambria Math" panose="02040503050406030204" pitchFamily="18" charset="0"/>
                <a:ea typeface="Cambria Math" panose="02040503050406030204" pitchFamily="18" charset="0"/>
                <a:cs typeface="Arial MT"/>
              </a:rPr>
              <a:t>activities</a:t>
            </a:r>
            <a:r>
              <a:rPr sz="2800" spc="-30" dirty="0">
                <a:latin typeface="Cambria Math" panose="02040503050406030204" pitchFamily="18" charset="0"/>
                <a:ea typeface="Cambria Math" panose="02040503050406030204" pitchFamily="18" charset="0"/>
                <a:cs typeface="Arial MT"/>
              </a:rPr>
              <a:t> </a:t>
            </a:r>
            <a:r>
              <a:rPr sz="2800" spc="-100" dirty="0">
                <a:latin typeface="Cambria Math" panose="02040503050406030204" pitchFamily="18" charset="0"/>
                <a:ea typeface="Cambria Math" panose="02040503050406030204" pitchFamily="18" charset="0"/>
                <a:cs typeface="Arial MT"/>
              </a:rPr>
              <a:t>(like</a:t>
            </a:r>
            <a:r>
              <a:rPr sz="2800" spc="15" dirty="0">
                <a:latin typeface="Cambria Math" panose="02040503050406030204" pitchFamily="18" charset="0"/>
                <a:ea typeface="Cambria Math" panose="02040503050406030204" pitchFamily="18" charset="0"/>
                <a:cs typeface="Arial MT"/>
              </a:rPr>
              <a:t> </a:t>
            </a:r>
            <a:r>
              <a:rPr sz="2800" spc="-150" dirty="0">
                <a:latin typeface="Cambria Math" panose="02040503050406030204" pitchFamily="18" charset="0"/>
                <a:ea typeface="Cambria Math" panose="02040503050406030204" pitchFamily="18" charset="0"/>
                <a:cs typeface="Arial MT"/>
              </a:rPr>
              <a:t>solving</a:t>
            </a:r>
            <a:r>
              <a:rPr sz="2800" spc="-25" dirty="0">
                <a:latin typeface="Cambria Math" panose="02040503050406030204" pitchFamily="18" charset="0"/>
                <a:ea typeface="Cambria Math" panose="02040503050406030204" pitchFamily="18" charset="0"/>
                <a:cs typeface="Arial MT"/>
              </a:rPr>
              <a:t> </a:t>
            </a:r>
            <a:r>
              <a:rPr sz="2800" spc="-185" dirty="0">
                <a:latin typeface="Cambria Math" panose="02040503050406030204" pitchFamily="18" charset="0"/>
                <a:ea typeface="Cambria Math" panose="02040503050406030204" pitchFamily="18" charset="0"/>
                <a:cs typeface="Arial MT"/>
              </a:rPr>
              <a:t>math</a:t>
            </a:r>
            <a:r>
              <a:rPr sz="2800" spc="20" dirty="0">
                <a:latin typeface="Cambria Math" panose="02040503050406030204" pitchFamily="18" charset="0"/>
                <a:ea typeface="Cambria Math" panose="02040503050406030204" pitchFamily="18" charset="0"/>
                <a:cs typeface="Arial MT"/>
              </a:rPr>
              <a:t> </a:t>
            </a:r>
            <a:r>
              <a:rPr sz="2800" spc="-165" dirty="0">
                <a:latin typeface="Cambria Math" panose="02040503050406030204" pitchFamily="18" charset="0"/>
                <a:ea typeface="Cambria Math" panose="02040503050406030204" pitchFamily="18" charset="0"/>
                <a:cs typeface="Arial MT"/>
              </a:rPr>
              <a:t>problems,</a:t>
            </a:r>
            <a:r>
              <a:rPr sz="2800" spc="-55" dirty="0">
                <a:latin typeface="Cambria Math" panose="02040503050406030204" pitchFamily="18" charset="0"/>
                <a:ea typeface="Cambria Math" panose="02040503050406030204" pitchFamily="18" charset="0"/>
                <a:cs typeface="Arial MT"/>
              </a:rPr>
              <a:t> </a:t>
            </a:r>
            <a:r>
              <a:rPr sz="2800" spc="-114" dirty="0">
                <a:latin typeface="Cambria Math" panose="02040503050406030204" pitchFamily="18" charset="0"/>
                <a:ea typeface="Cambria Math" panose="02040503050406030204" pitchFamily="18" charset="0"/>
                <a:cs typeface="Arial MT"/>
              </a:rPr>
              <a:t>imagining</a:t>
            </a:r>
            <a:r>
              <a:rPr sz="2800" spc="40" dirty="0">
                <a:latin typeface="Cambria Math" panose="02040503050406030204" pitchFamily="18" charset="0"/>
                <a:ea typeface="Cambria Math" panose="02040503050406030204" pitchFamily="18" charset="0"/>
                <a:cs typeface="Arial MT"/>
              </a:rPr>
              <a:t> </a:t>
            </a:r>
            <a:r>
              <a:rPr sz="2800" spc="-265" dirty="0">
                <a:latin typeface="Cambria Math" panose="02040503050406030204" pitchFamily="18" charset="0"/>
                <a:ea typeface="Cambria Math" panose="02040503050406030204" pitchFamily="18" charset="0"/>
                <a:cs typeface="Arial MT"/>
              </a:rPr>
              <a:t>music, </a:t>
            </a:r>
            <a:r>
              <a:rPr sz="2800" spc="-175" dirty="0">
                <a:latin typeface="Cambria Math" panose="02040503050406030204" pitchFamily="18" charset="0"/>
                <a:ea typeface="Cambria Math" panose="02040503050406030204" pitchFamily="18" charset="0"/>
                <a:cs typeface="Arial MT"/>
              </a:rPr>
              <a:t>counting,</a:t>
            </a:r>
            <a:r>
              <a:rPr sz="2800" spc="20" dirty="0">
                <a:latin typeface="Cambria Math" panose="02040503050406030204" pitchFamily="18" charset="0"/>
                <a:ea typeface="Cambria Math" panose="02040503050406030204" pitchFamily="18" charset="0"/>
                <a:cs typeface="Arial MT"/>
              </a:rPr>
              <a:t> </a:t>
            </a:r>
            <a:r>
              <a:rPr sz="2800" spc="-180" dirty="0">
                <a:latin typeface="Cambria Math" panose="02040503050406030204" pitchFamily="18" charset="0"/>
                <a:ea typeface="Cambria Math" panose="02040503050406030204" pitchFamily="18" charset="0"/>
                <a:cs typeface="Arial MT"/>
              </a:rPr>
              <a:t>focusing</a:t>
            </a:r>
            <a:r>
              <a:rPr sz="2800" spc="-20" dirty="0">
                <a:latin typeface="Cambria Math" panose="02040503050406030204" pitchFamily="18" charset="0"/>
                <a:ea typeface="Cambria Math" panose="02040503050406030204" pitchFamily="18" charset="0"/>
                <a:cs typeface="Arial MT"/>
              </a:rPr>
              <a:t> </a:t>
            </a:r>
            <a:r>
              <a:rPr sz="2800" spc="-220" dirty="0">
                <a:latin typeface="Cambria Math" panose="02040503050406030204" pitchFamily="18" charset="0"/>
                <a:ea typeface="Cambria Math" panose="02040503050406030204" pitchFamily="18" charset="0"/>
                <a:cs typeface="Arial MT"/>
              </a:rPr>
              <a:t>on</a:t>
            </a:r>
            <a:r>
              <a:rPr sz="2800" spc="25"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a</a:t>
            </a:r>
            <a:r>
              <a:rPr sz="2800" spc="55" dirty="0">
                <a:latin typeface="Cambria Math" panose="02040503050406030204" pitchFamily="18" charset="0"/>
                <a:ea typeface="Cambria Math" panose="02040503050406030204" pitchFamily="18" charset="0"/>
                <a:cs typeface="Arial MT"/>
              </a:rPr>
              <a:t> </a:t>
            </a:r>
            <a:r>
              <a:rPr sz="2800" spc="-10" dirty="0">
                <a:latin typeface="Cambria Math" panose="02040503050406030204" pitchFamily="18" charset="0"/>
                <a:ea typeface="Cambria Math" panose="02040503050406030204" pitchFamily="18" charset="0"/>
                <a:cs typeface="Arial MT"/>
              </a:rPr>
              <a:t>word).</a:t>
            </a:r>
            <a:endParaRPr sz="2800" dirty="0">
              <a:latin typeface="Cambria Math" panose="02040503050406030204" pitchFamily="18" charset="0"/>
              <a:ea typeface="Cambria Math" panose="02040503050406030204" pitchFamily="18" charset="0"/>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FB902B6-7775-9627-E78A-40121083BF68}"/>
              </a:ext>
            </a:extLst>
          </p:cNvPr>
          <p:cNvSpPr txBox="1"/>
          <p:nvPr/>
        </p:nvSpPr>
        <p:spPr>
          <a:xfrm>
            <a:off x="417671" y="1447800"/>
            <a:ext cx="11356657" cy="4251677"/>
          </a:xfrm>
          <a:prstGeom prst="rect">
            <a:avLst/>
          </a:prstGeom>
        </p:spPr>
        <p:txBody>
          <a:bodyPr vert="horz" wrap="square" lIns="0" tIns="12700" rIns="0" bIns="0" rtlCol="0">
            <a:spAutoFit/>
          </a:bodyPr>
          <a:lstStyle/>
          <a:p>
            <a:pPr marL="12700">
              <a:lnSpc>
                <a:spcPct val="100000"/>
              </a:lnSpc>
              <a:spcBef>
                <a:spcPts val="100"/>
              </a:spcBef>
            </a:pPr>
            <a:r>
              <a:rPr sz="3200" b="1" spc="-145" dirty="0">
                <a:latin typeface="Cambria Math" panose="02040503050406030204" pitchFamily="18" charset="0"/>
                <a:ea typeface="Cambria Math" panose="02040503050406030204" pitchFamily="18" charset="0"/>
                <a:cs typeface="Arial MT"/>
              </a:rPr>
              <a:t>COGNITIVE+COGNITIVE</a:t>
            </a:r>
            <a:r>
              <a:rPr lang="en-IN" sz="3200" b="1" spc="-145" dirty="0">
                <a:latin typeface="Cambria Math" panose="02040503050406030204" pitchFamily="18" charset="0"/>
                <a:ea typeface="Cambria Math" panose="02040503050406030204" pitchFamily="18" charset="0"/>
                <a:cs typeface="Arial MT"/>
              </a:rPr>
              <a:t> </a:t>
            </a:r>
            <a:r>
              <a:rPr sz="3200" b="1" spc="-145" dirty="0">
                <a:latin typeface="Cambria Math" panose="02040503050406030204" pitchFamily="18" charset="0"/>
                <a:ea typeface="Cambria Math" panose="02040503050406030204" pitchFamily="18" charset="0"/>
                <a:cs typeface="Arial MT"/>
              </a:rPr>
              <a:t>:</a:t>
            </a:r>
            <a:endParaRPr lang="en-IN" sz="3200" b="1" spc="-145" dirty="0">
              <a:latin typeface="Cambria Math" panose="02040503050406030204" pitchFamily="18" charset="0"/>
              <a:ea typeface="Cambria Math" panose="02040503050406030204" pitchFamily="18" charset="0"/>
              <a:cs typeface="Arial MT"/>
            </a:endParaRPr>
          </a:p>
          <a:p>
            <a:pPr marL="12700">
              <a:lnSpc>
                <a:spcPct val="100000"/>
              </a:lnSpc>
              <a:spcBef>
                <a:spcPts val="100"/>
              </a:spcBef>
            </a:pPr>
            <a:endParaRPr sz="3200" b="1" dirty="0">
              <a:latin typeface="Cambria Math" panose="02040503050406030204" pitchFamily="18" charset="0"/>
              <a:ea typeface="Cambria Math" panose="02040503050406030204" pitchFamily="18" charset="0"/>
              <a:cs typeface="Arial MT"/>
            </a:endParaRPr>
          </a:p>
          <a:p>
            <a:pPr marL="12700">
              <a:lnSpc>
                <a:spcPts val="2865"/>
              </a:lnSpc>
              <a:spcBef>
                <a:spcPts val="50"/>
              </a:spcBef>
            </a:pPr>
            <a:r>
              <a:rPr sz="2800" b="1" spc="-175" dirty="0">
                <a:latin typeface="Cambria Math" panose="02040503050406030204" pitchFamily="18" charset="0"/>
                <a:ea typeface="Cambria Math" panose="02040503050406030204" pitchFamily="18" charset="0"/>
                <a:cs typeface="Arial"/>
              </a:rPr>
              <a:t>Cognitive</a:t>
            </a:r>
            <a:r>
              <a:rPr sz="2800" b="1" spc="-15" dirty="0">
                <a:latin typeface="Cambria Math" panose="02040503050406030204" pitchFamily="18" charset="0"/>
                <a:ea typeface="Cambria Math" panose="02040503050406030204" pitchFamily="18" charset="0"/>
                <a:cs typeface="Arial"/>
              </a:rPr>
              <a:t> </a:t>
            </a:r>
            <a:r>
              <a:rPr sz="2800" b="1" spc="195" dirty="0">
                <a:latin typeface="Cambria Math" panose="02040503050406030204" pitchFamily="18" charset="0"/>
                <a:ea typeface="Cambria Math" panose="02040503050406030204" pitchFamily="18" charset="0"/>
                <a:cs typeface="Arial"/>
              </a:rPr>
              <a:t>+</a:t>
            </a:r>
            <a:r>
              <a:rPr sz="2800" b="1" spc="-10" dirty="0">
                <a:latin typeface="Cambria Math" panose="02040503050406030204" pitchFamily="18" charset="0"/>
                <a:ea typeface="Cambria Math" panose="02040503050406030204" pitchFamily="18" charset="0"/>
                <a:cs typeface="Arial"/>
              </a:rPr>
              <a:t> </a:t>
            </a:r>
            <a:r>
              <a:rPr sz="2800" b="1" spc="-165" dirty="0">
                <a:latin typeface="Cambria Math" panose="02040503050406030204" pitchFamily="18" charset="0"/>
                <a:ea typeface="Cambria Math" panose="02040503050406030204" pitchFamily="18" charset="0"/>
                <a:cs typeface="Arial"/>
              </a:rPr>
              <a:t>Cognitive</a:t>
            </a:r>
            <a:r>
              <a:rPr sz="2800" b="1" spc="65" dirty="0">
                <a:latin typeface="Cambria Math" panose="02040503050406030204" pitchFamily="18" charset="0"/>
                <a:ea typeface="Cambria Math" panose="02040503050406030204" pitchFamily="18" charset="0"/>
                <a:cs typeface="Arial"/>
              </a:rPr>
              <a:t> </a:t>
            </a:r>
            <a:r>
              <a:rPr sz="2800" spc="-260" dirty="0">
                <a:latin typeface="Cambria Math" panose="02040503050406030204" pitchFamily="18" charset="0"/>
                <a:ea typeface="Cambria Math" panose="02040503050406030204" pitchFamily="18" charset="0"/>
                <a:cs typeface="Arial MT"/>
              </a:rPr>
              <a:t>means</a:t>
            </a:r>
            <a:r>
              <a:rPr sz="2800" spc="40" dirty="0">
                <a:latin typeface="Cambria Math" panose="02040503050406030204" pitchFamily="18" charset="0"/>
                <a:ea typeface="Cambria Math" panose="02040503050406030204" pitchFamily="18" charset="0"/>
                <a:cs typeface="Arial MT"/>
              </a:rPr>
              <a:t> </a:t>
            </a:r>
            <a:r>
              <a:rPr sz="2800" spc="-90" dirty="0">
                <a:latin typeface="Cambria Math" panose="02040503050406030204" pitchFamily="18" charset="0"/>
                <a:ea typeface="Cambria Math" panose="02040503050406030204" pitchFamily="18" charset="0"/>
                <a:cs typeface="Arial MT"/>
              </a:rPr>
              <a:t>that</a:t>
            </a:r>
            <a:r>
              <a:rPr sz="2800" spc="-35" dirty="0">
                <a:latin typeface="Cambria Math" panose="02040503050406030204" pitchFamily="18" charset="0"/>
                <a:ea typeface="Cambria Math" panose="02040503050406030204" pitchFamily="18" charset="0"/>
                <a:cs typeface="Arial MT"/>
              </a:rPr>
              <a:t> </a:t>
            </a:r>
            <a:r>
              <a:rPr sz="2800" spc="-140" dirty="0">
                <a:latin typeface="Cambria Math" panose="02040503050406030204" pitchFamily="18" charset="0"/>
                <a:ea typeface="Cambria Math" panose="02040503050406030204" pitchFamily="18" charset="0"/>
                <a:cs typeface="Arial MT"/>
              </a:rPr>
              <a:t>in</a:t>
            </a:r>
            <a:r>
              <a:rPr sz="2800" spc="15"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a</a:t>
            </a:r>
            <a:r>
              <a:rPr sz="2800" spc="40" dirty="0">
                <a:latin typeface="Cambria Math" panose="02040503050406030204" pitchFamily="18" charset="0"/>
                <a:ea typeface="Cambria Math" panose="02040503050406030204" pitchFamily="18" charset="0"/>
                <a:cs typeface="Arial MT"/>
              </a:rPr>
              <a:t> </a:t>
            </a:r>
            <a:r>
              <a:rPr sz="2800" spc="-135" dirty="0">
                <a:latin typeface="Cambria Math" panose="02040503050406030204" pitchFamily="18" charset="0"/>
                <a:ea typeface="Cambria Math" panose="02040503050406030204" pitchFamily="18" charset="0"/>
                <a:cs typeface="Arial MT"/>
              </a:rPr>
              <a:t>Brain-</a:t>
            </a:r>
            <a:r>
              <a:rPr sz="2800" spc="-165" dirty="0">
                <a:latin typeface="Cambria Math" panose="02040503050406030204" pitchFamily="18" charset="0"/>
                <a:ea typeface="Cambria Math" panose="02040503050406030204" pitchFamily="18" charset="0"/>
                <a:cs typeface="Arial MT"/>
              </a:rPr>
              <a:t>Computer</a:t>
            </a:r>
            <a:r>
              <a:rPr sz="2800" spc="40" dirty="0">
                <a:latin typeface="Cambria Math" panose="02040503050406030204" pitchFamily="18" charset="0"/>
                <a:ea typeface="Cambria Math" panose="02040503050406030204" pitchFamily="18" charset="0"/>
                <a:cs typeface="Arial MT"/>
              </a:rPr>
              <a:t> </a:t>
            </a:r>
            <a:r>
              <a:rPr sz="2800" spc="-110" dirty="0">
                <a:latin typeface="Cambria Math" panose="02040503050406030204" pitchFamily="18" charset="0"/>
                <a:ea typeface="Cambria Math" panose="02040503050406030204" pitchFamily="18" charset="0"/>
                <a:cs typeface="Arial MT"/>
              </a:rPr>
              <a:t>Interface</a:t>
            </a:r>
            <a:r>
              <a:rPr sz="2800" spc="-55" dirty="0">
                <a:latin typeface="Cambria Math" panose="02040503050406030204" pitchFamily="18" charset="0"/>
                <a:ea typeface="Cambria Math" panose="02040503050406030204" pitchFamily="18" charset="0"/>
                <a:cs typeface="Arial MT"/>
              </a:rPr>
              <a:t> </a:t>
            </a:r>
            <a:r>
              <a:rPr sz="2800" spc="-240" dirty="0">
                <a:latin typeface="Cambria Math" panose="02040503050406030204" pitchFamily="18" charset="0"/>
                <a:ea typeface="Cambria Math" panose="02040503050406030204" pitchFamily="18" charset="0"/>
                <a:cs typeface="Arial MT"/>
              </a:rPr>
              <a:t>(BCI)</a:t>
            </a:r>
            <a:r>
              <a:rPr sz="2800" spc="35" dirty="0">
                <a:latin typeface="Cambria Math" panose="02040503050406030204" pitchFamily="18" charset="0"/>
                <a:ea typeface="Cambria Math" panose="02040503050406030204" pitchFamily="18" charset="0"/>
                <a:cs typeface="Arial MT"/>
              </a:rPr>
              <a:t> </a:t>
            </a:r>
            <a:r>
              <a:rPr sz="2800" spc="-225" dirty="0">
                <a:latin typeface="Cambria Math" panose="02040503050406030204" pitchFamily="18" charset="0"/>
                <a:ea typeface="Cambria Math" panose="02040503050406030204" pitchFamily="18" charset="0"/>
                <a:cs typeface="Arial MT"/>
              </a:rPr>
              <a:t>system,</a:t>
            </a:r>
            <a:r>
              <a:rPr sz="2800" spc="75" dirty="0">
                <a:latin typeface="Cambria Math" panose="02040503050406030204" pitchFamily="18" charset="0"/>
                <a:ea typeface="Cambria Math" panose="02040503050406030204" pitchFamily="18" charset="0"/>
                <a:cs typeface="Arial MT"/>
              </a:rPr>
              <a:t> </a:t>
            </a:r>
            <a:r>
              <a:rPr sz="2800" b="1" spc="-110" dirty="0">
                <a:latin typeface="Cambria Math" panose="02040503050406030204" pitchFamily="18" charset="0"/>
                <a:ea typeface="Cambria Math" panose="02040503050406030204" pitchFamily="18" charset="0"/>
                <a:cs typeface="Arial"/>
              </a:rPr>
              <a:t>two</a:t>
            </a:r>
            <a:r>
              <a:rPr sz="2800" b="1" spc="15" dirty="0">
                <a:latin typeface="Cambria Math" panose="02040503050406030204" pitchFamily="18" charset="0"/>
                <a:ea typeface="Cambria Math" panose="02040503050406030204" pitchFamily="18" charset="0"/>
                <a:cs typeface="Arial"/>
              </a:rPr>
              <a:t> </a:t>
            </a:r>
            <a:r>
              <a:rPr sz="2800" b="1" spc="-200" dirty="0">
                <a:latin typeface="Cambria Math" panose="02040503050406030204" pitchFamily="18" charset="0"/>
                <a:ea typeface="Cambria Math" panose="02040503050406030204" pitchFamily="18" charset="0"/>
                <a:cs typeface="Arial"/>
              </a:rPr>
              <a:t>or</a:t>
            </a:r>
            <a:r>
              <a:rPr sz="2800" b="1" spc="-55" dirty="0">
                <a:latin typeface="Cambria Math" panose="02040503050406030204" pitchFamily="18" charset="0"/>
                <a:ea typeface="Cambria Math" panose="02040503050406030204" pitchFamily="18" charset="0"/>
                <a:cs typeface="Arial"/>
              </a:rPr>
              <a:t> </a:t>
            </a:r>
            <a:r>
              <a:rPr sz="2800" b="1" spc="-20" dirty="0">
                <a:latin typeface="Cambria Math" panose="02040503050406030204" pitchFamily="18" charset="0"/>
                <a:ea typeface="Cambria Math" panose="02040503050406030204" pitchFamily="18" charset="0"/>
                <a:cs typeface="Arial"/>
              </a:rPr>
              <a:t>more</a:t>
            </a:r>
            <a:r>
              <a:rPr lang="en-IN" sz="2800" dirty="0">
                <a:latin typeface="Cambria Math" panose="02040503050406030204" pitchFamily="18" charset="0"/>
                <a:ea typeface="Cambria Math" panose="02040503050406030204" pitchFamily="18" charset="0"/>
                <a:cs typeface="Arial"/>
              </a:rPr>
              <a:t> </a:t>
            </a:r>
            <a:r>
              <a:rPr sz="2800" b="1" spc="-130" dirty="0">
                <a:latin typeface="Cambria Math" panose="02040503050406030204" pitchFamily="18" charset="0"/>
                <a:ea typeface="Cambria Math" panose="02040503050406030204" pitchFamily="18" charset="0"/>
                <a:cs typeface="Arial"/>
              </a:rPr>
              <a:t>different</a:t>
            </a:r>
            <a:r>
              <a:rPr sz="2800" b="1" spc="-20" dirty="0">
                <a:latin typeface="Cambria Math" panose="02040503050406030204" pitchFamily="18" charset="0"/>
                <a:ea typeface="Cambria Math" panose="02040503050406030204" pitchFamily="18" charset="0"/>
                <a:cs typeface="Arial"/>
              </a:rPr>
              <a:t> </a:t>
            </a:r>
            <a:r>
              <a:rPr sz="2800" b="1" spc="-185" dirty="0">
                <a:latin typeface="Cambria Math" panose="02040503050406030204" pitchFamily="18" charset="0"/>
                <a:ea typeface="Cambria Math" panose="02040503050406030204" pitchFamily="18" charset="0"/>
                <a:cs typeface="Arial"/>
              </a:rPr>
              <a:t>cognitive</a:t>
            </a:r>
            <a:r>
              <a:rPr sz="2800" b="1" spc="-20" dirty="0">
                <a:latin typeface="Cambria Math" panose="02040503050406030204" pitchFamily="18" charset="0"/>
                <a:ea typeface="Cambria Math" panose="02040503050406030204" pitchFamily="18" charset="0"/>
                <a:cs typeface="Arial"/>
              </a:rPr>
              <a:t> </a:t>
            </a:r>
            <a:r>
              <a:rPr sz="2800" b="1" spc="-225" dirty="0">
                <a:latin typeface="Cambria Math" panose="02040503050406030204" pitchFamily="18" charset="0"/>
                <a:ea typeface="Cambria Math" panose="02040503050406030204" pitchFamily="18" charset="0"/>
                <a:cs typeface="Arial"/>
              </a:rPr>
              <a:t>tasks</a:t>
            </a:r>
            <a:r>
              <a:rPr sz="2800" b="1" spc="60" dirty="0">
                <a:latin typeface="Cambria Math" panose="02040503050406030204" pitchFamily="18" charset="0"/>
                <a:ea typeface="Cambria Math" panose="02040503050406030204" pitchFamily="18" charset="0"/>
                <a:cs typeface="Arial"/>
              </a:rPr>
              <a:t> </a:t>
            </a:r>
            <a:r>
              <a:rPr sz="2800" spc="-20" dirty="0">
                <a:latin typeface="Cambria Math" panose="02040503050406030204" pitchFamily="18" charset="0"/>
                <a:ea typeface="Cambria Math" panose="02040503050406030204" pitchFamily="18" charset="0"/>
                <a:cs typeface="Arial MT"/>
              </a:rPr>
              <a:t>are</a:t>
            </a:r>
            <a:r>
              <a:rPr sz="2800" spc="5" dirty="0">
                <a:latin typeface="Cambria Math" panose="02040503050406030204" pitchFamily="18" charset="0"/>
                <a:ea typeface="Cambria Math" panose="02040503050406030204" pitchFamily="18" charset="0"/>
                <a:cs typeface="Arial MT"/>
              </a:rPr>
              <a:t> </a:t>
            </a:r>
            <a:r>
              <a:rPr sz="2800" spc="-215" dirty="0">
                <a:latin typeface="Cambria Math" panose="02040503050406030204" pitchFamily="18" charset="0"/>
                <a:ea typeface="Cambria Math" panose="02040503050406030204" pitchFamily="18" charset="0"/>
                <a:cs typeface="Arial MT"/>
              </a:rPr>
              <a:t>used</a:t>
            </a:r>
            <a:r>
              <a:rPr sz="2800" spc="-5"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a:t>
            </a:r>
            <a:r>
              <a:rPr sz="2800" spc="-5" dirty="0">
                <a:latin typeface="Cambria Math" panose="02040503050406030204" pitchFamily="18" charset="0"/>
                <a:ea typeface="Cambria Math" panose="02040503050406030204" pitchFamily="18" charset="0"/>
                <a:cs typeface="Arial MT"/>
              </a:rPr>
              <a:t> </a:t>
            </a:r>
            <a:r>
              <a:rPr sz="2800" b="1" spc="-145" dirty="0">
                <a:latin typeface="Cambria Math" panose="02040503050406030204" pitchFamily="18" charset="0"/>
                <a:ea typeface="Cambria Math" panose="02040503050406030204" pitchFamily="18" charset="0"/>
                <a:cs typeface="Arial"/>
              </a:rPr>
              <a:t>without</a:t>
            </a:r>
            <a:r>
              <a:rPr sz="2800" b="1" spc="-25" dirty="0">
                <a:latin typeface="Cambria Math" panose="02040503050406030204" pitchFamily="18" charset="0"/>
                <a:ea typeface="Cambria Math" panose="02040503050406030204" pitchFamily="18" charset="0"/>
                <a:cs typeface="Arial"/>
              </a:rPr>
              <a:t> </a:t>
            </a:r>
            <a:r>
              <a:rPr sz="2800" b="1" spc="-130" dirty="0">
                <a:latin typeface="Cambria Math" panose="02040503050406030204" pitchFamily="18" charset="0"/>
                <a:ea typeface="Cambria Math" panose="02040503050406030204" pitchFamily="18" charset="0"/>
                <a:cs typeface="Arial"/>
              </a:rPr>
              <a:t>any</a:t>
            </a:r>
            <a:r>
              <a:rPr sz="2800" b="1" spc="5" dirty="0">
                <a:latin typeface="Cambria Math" panose="02040503050406030204" pitchFamily="18" charset="0"/>
                <a:ea typeface="Cambria Math" panose="02040503050406030204" pitchFamily="18" charset="0"/>
                <a:cs typeface="Arial"/>
              </a:rPr>
              <a:t> </a:t>
            </a:r>
            <a:r>
              <a:rPr sz="2800" b="1" spc="-215" dirty="0">
                <a:latin typeface="Cambria Math" panose="02040503050406030204" pitchFamily="18" charset="0"/>
                <a:ea typeface="Cambria Math" panose="02040503050406030204" pitchFamily="18" charset="0"/>
                <a:cs typeface="Arial"/>
              </a:rPr>
              <a:t>motor</a:t>
            </a:r>
            <a:r>
              <a:rPr sz="2800" b="1" spc="5" dirty="0">
                <a:latin typeface="Cambria Math" panose="02040503050406030204" pitchFamily="18" charset="0"/>
                <a:ea typeface="Cambria Math" panose="02040503050406030204" pitchFamily="18" charset="0"/>
                <a:cs typeface="Arial"/>
              </a:rPr>
              <a:t> </a:t>
            </a:r>
            <a:r>
              <a:rPr sz="2800" b="1" spc="-135" dirty="0">
                <a:latin typeface="Cambria Math" panose="02040503050406030204" pitchFamily="18" charset="0"/>
                <a:ea typeface="Cambria Math" panose="02040503050406030204" pitchFamily="18" charset="0"/>
                <a:cs typeface="Arial"/>
              </a:rPr>
              <a:t>imagery</a:t>
            </a:r>
            <a:r>
              <a:rPr sz="2800" b="1" spc="15" dirty="0">
                <a:latin typeface="Cambria Math" panose="02040503050406030204" pitchFamily="18" charset="0"/>
                <a:ea typeface="Cambria Math" panose="02040503050406030204" pitchFamily="18" charset="0"/>
                <a:cs typeface="Arial"/>
              </a:rPr>
              <a:t> </a:t>
            </a:r>
            <a:r>
              <a:rPr sz="2800" spc="-10" dirty="0">
                <a:latin typeface="Cambria Math" panose="02040503050406030204" pitchFamily="18" charset="0"/>
                <a:ea typeface="Cambria Math" panose="02040503050406030204" pitchFamily="18" charset="0"/>
                <a:cs typeface="Arial MT"/>
              </a:rPr>
              <a:t>involved.</a:t>
            </a:r>
            <a:endParaRPr sz="2800" dirty="0">
              <a:latin typeface="Cambria Math" panose="02040503050406030204" pitchFamily="18" charset="0"/>
              <a:ea typeface="Cambria Math" panose="02040503050406030204" pitchFamily="18" charset="0"/>
              <a:cs typeface="Arial MT"/>
            </a:endParaRPr>
          </a:p>
          <a:p>
            <a:pPr>
              <a:lnSpc>
                <a:spcPct val="100000"/>
              </a:lnSpc>
            </a:pPr>
            <a:endParaRPr sz="2800" dirty="0">
              <a:latin typeface="Cambria Math" panose="02040503050406030204" pitchFamily="18" charset="0"/>
              <a:ea typeface="Cambria Math" panose="02040503050406030204" pitchFamily="18" charset="0"/>
              <a:cs typeface="Arial MT"/>
            </a:endParaRPr>
          </a:p>
          <a:p>
            <a:pPr marL="12700" marR="1098550">
              <a:lnSpc>
                <a:spcPct val="101699"/>
              </a:lnSpc>
            </a:pPr>
            <a:r>
              <a:rPr sz="2800" spc="-165" dirty="0">
                <a:latin typeface="Cambria Math" panose="02040503050406030204" pitchFamily="18" charset="0"/>
                <a:ea typeface="Cambria Math" panose="02040503050406030204" pitchFamily="18" charset="0"/>
                <a:cs typeface="Arial MT"/>
              </a:rPr>
              <a:t>Here,</a:t>
            </a:r>
            <a:r>
              <a:rPr sz="2800" spc="20" dirty="0">
                <a:latin typeface="Cambria Math" panose="02040503050406030204" pitchFamily="18" charset="0"/>
                <a:ea typeface="Cambria Math" panose="02040503050406030204" pitchFamily="18" charset="0"/>
                <a:cs typeface="Arial MT"/>
              </a:rPr>
              <a:t> </a:t>
            </a:r>
            <a:r>
              <a:rPr sz="2800" spc="-175" dirty="0">
                <a:latin typeface="Cambria Math" panose="02040503050406030204" pitchFamily="18" charset="0"/>
                <a:ea typeface="Cambria Math" panose="02040503050406030204" pitchFamily="18" charset="0"/>
                <a:cs typeface="Arial MT"/>
              </a:rPr>
              <a:t>the</a:t>
            </a:r>
            <a:r>
              <a:rPr sz="2800" spc="25" dirty="0">
                <a:latin typeface="Cambria Math" panose="02040503050406030204" pitchFamily="18" charset="0"/>
                <a:ea typeface="Cambria Math" panose="02040503050406030204" pitchFamily="18" charset="0"/>
                <a:cs typeface="Arial MT"/>
              </a:rPr>
              <a:t> </a:t>
            </a:r>
            <a:r>
              <a:rPr sz="2800" spc="-220" dirty="0">
                <a:latin typeface="Cambria Math" panose="02040503050406030204" pitchFamily="18" charset="0"/>
                <a:ea typeface="Cambria Math" panose="02040503050406030204" pitchFamily="18" charset="0"/>
                <a:cs typeface="Arial MT"/>
              </a:rPr>
              <a:t>user</a:t>
            </a:r>
            <a:r>
              <a:rPr sz="2800" spc="15" dirty="0">
                <a:latin typeface="Cambria Math" panose="02040503050406030204" pitchFamily="18" charset="0"/>
                <a:ea typeface="Cambria Math" panose="02040503050406030204" pitchFamily="18" charset="0"/>
                <a:cs typeface="Arial MT"/>
              </a:rPr>
              <a:t> </a:t>
            </a:r>
            <a:r>
              <a:rPr sz="2800" b="1" spc="-120" dirty="0">
                <a:latin typeface="Cambria Math" panose="02040503050406030204" pitchFamily="18" charset="0"/>
                <a:ea typeface="Cambria Math" panose="02040503050406030204" pitchFamily="18" charset="0"/>
                <a:cs typeface="Arial"/>
              </a:rPr>
              <a:t>only</a:t>
            </a:r>
            <a:r>
              <a:rPr sz="2800" b="1" spc="25" dirty="0">
                <a:latin typeface="Cambria Math" panose="02040503050406030204" pitchFamily="18" charset="0"/>
                <a:ea typeface="Cambria Math" panose="02040503050406030204" pitchFamily="18" charset="0"/>
                <a:cs typeface="Arial"/>
              </a:rPr>
              <a:t> </a:t>
            </a:r>
            <a:r>
              <a:rPr sz="2800" b="1" spc="-260" dirty="0">
                <a:latin typeface="Cambria Math" panose="02040503050406030204" pitchFamily="18" charset="0"/>
                <a:ea typeface="Cambria Math" panose="02040503050406030204" pitchFamily="18" charset="0"/>
                <a:cs typeface="Arial"/>
              </a:rPr>
              <a:t>uses</a:t>
            </a:r>
            <a:r>
              <a:rPr sz="2800" b="1" spc="-20" dirty="0">
                <a:latin typeface="Cambria Math" panose="02040503050406030204" pitchFamily="18" charset="0"/>
                <a:ea typeface="Cambria Math" panose="02040503050406030204" pitchFamily="18" charset="0"/>
                <a:cs typeface="Arial"/>
              </a:rPr>
              <a:t> </a:t>
            </a:r>
            <a:r>
              <a:rPr sz="2800" b="1" spc="-160" dirty="0">
                <a:latin typeface="Cambria Math" panose="02040503050406030204" pitchFamily="18" charset="0"/>
                <a:ea typeface="Cambria Math" panose="02040503050406030204" pitchFamily="18" charset="0"/>
                <a:cs typeface="Arial"/>
              </a:rPr>
              <a:t>mental</a:t>
            </a:r>
            <a:r>
              <a:rPr sz="2800" b="1" spc="5" dirty="0">
                <a:latin typeface="Cambria Math" panose="02040503050406030204" pitchFamily="18" charset="0"/>
                <a:ea typeface="Cambria Math" panose="02040503050406030204" pitchFamily="18" charset="0"/>
                <a:cs typeface="Arial"/>
              </a:rPr>
              <a:t> </a:t>
            </a:r>
            <a:r>
              <a:rPr sz="2800" b="1" spc="-160" dirty="0">
                <a:latin typeface="Cambria Math" panose="02040503050406030204" pitchFamily="18" charset="0"/>
                <a:ea typeface="Cambria Math" panose="02040503050406030204" pitchFamily="18" charset="0"/>
                <a:cs typeface="Arial"/>
              </a:rPr>
              <a:t>activities</a:t>
            </a:r>
            <a:r>
              <a:rPr sz="2800" b="1" spc="-25" dirty="0">
                <a:latin typeface="Cambria Math" panose="02040503050406030204" pitchFamily="18" charset="0"/>
                <a:ea typeface="Cambria Math" panose="02040503050406030204" pitchFamily="18" charset="0"/>
                <a:cs typeface="Arial"/>
              </a:rPr>
              <a:t> </a:t>
            </a:r>
            <a:r>
              <a:rPr sz="2800" b="1" spc="-145" dirty="0">
                <a:latin typeface="Cambria Math" panose="02040503050406030204" pitchFamily="18" charset="0"/>
                <a:ea typeface="Cambria Math" panose="02040503050406030204" pitchFamily="18" charset="0"/>
                <a:cs typeface="Arial"/>
              </a:rPr>
              <a:t>related</a:t>
            </a:r>
            <a:r>
              <a:rPr sz="2800" b="1" spc="30" dirty="0">
                <a:latin typeface="Cambria Math" panose="02040503050406030204" pitchFamily="18" charset="0"/>
                <a:ea typeface="Cambria Math" panose="02040503050406030204" pitchFamily="18" charset="0"/>
                <a:cs typeface="Arial"/>
              </a:rPr>
              <a:t> </a:t>
            </a:r>
            <a:r>
              <a:rPr sz="2800" b="1" spc="-204" dirty="0">
                <a:latin typeface="Cambria Math" panose="02040503050406030204" pitchFamily="18" charset="0"/>
                <a:ea typeface="Cambria Math" panose="02040503050406030204" pitchFamily="18" charset="0"/>
                <a:cs typeface="Arial"/>
              </a:rPr>
              <a:t>to</a:t>
            </a:r>
            <a:r>
              <a:rPr sz="2800" b="1" spc="-50" dirty="0">
                <a:latin typeface="Cambria Math" panose="02040503050406030204" pitchFamily="18" charset="0"/>
                <a:ea typeface="Cambria Math" panose="02040503050406030204" pitchFamily="18" charset="0"/>
                <a:cs typeface="Arial"/>
              </a:rPr>
              <a:t> </a:t>
            </a:r>
            <a:r>
              <a:rPr sz="2800" b="1" spc="-150" dirty="0">
                <a:latin typeface="Cambria Math" panose="02040503050406030204" pitchFamily="18" charset="0"/>
                <a:ea typeface="Cambria Math" panose="02040503050406030204" pitchFamily="18" charset="0"/>
                <a:cs typeface="Arial"/>
              </a:rPr>
              <a:t>thinking,</a:t>
            </a:r>
            <a:r>
              <a:rPr sz="2800" b="1" dirty="0">
                <a:latin typeface="Cambria Math" panose="02040503050406030204" pitchFamily="18" charset="0"/>
                <a:ea typeface="Cambria Math" panose="02040503050406030204" pitchFamily="18" charset="0"/>
                <a:cs typeface="Arial"/>
              </a:rPr>
              <a:t> </a:t>
            </a:r>
            <a:r>
              <a:rPr sz="2800" b="1" spc="-195" dirty="0">
                <a:latin typeface="Cambria Math" panose="02040503050406030204" pitchFamily="18" charset="0"/>
                <a:ea typeface="Cambria Math" panose="02040503050406030204" pitchFamily="18" charset="0"/>
                <a:cs typeface="Arial"/>
              </a:rPr>
              <a:t>memory,</a:t>
            </a:r>
            <a:r>
              <a:rPr sz="2800" b="1" spc="5" dirty="0">
                <a:latin typeface="Cambria Math" panose="02040503050406030204" pitchFamily="18" charset="0"/>
                <a:ea typeface="Cambria Math" panose="02040503050406030204" pitchFamily="18" charset="0"/>
                <a:cs typeface="Arial"/>
              </a:rPr>
              <a:t> </a:t>
            </a:r>
            <a:r>
              <a:rPr sz="2800" b="1" spc="-114" dirty="0">
                <a:latin typeface="Cambria Math" panose="02040503050406030204" pitchFamily="18" charset="0"/>
                <a:ea typeface="Cambria Math" panose="02040503050406030204" pitchFamily="18" charset="0"/>
                <a:cs typeface="Arial"/>
              </a:rPr>
              <a:t>calculation, </a:t>
            </a:r>
            <a:r>
              <a:rPr sz="2800" b="1" spc="-110" dirty="0">
                <a:latin typeface="Cambria Math" panose="02040503050406030204" pitchFamily="18" charset="0"/>
                <a:ea typeface="Cambria Math" panose="02040503050406030204" pitchFamily="18" charset="0"/>
                <a:cs typeface="Arial"/>
              </a:rPr>
              <a:t>visualization,</a:t>
            </a:r>
            <a:r>
              <a:rPr sz="2800" b="1" spc="-20" dirty="0">
                <a:latin typeface="Cambria Math" panose="02040503050406030204" pitchFamily="18" charset="0"/>
                <a:ea typeface="Cambria Math" panose="02040503050406030204" pitchFamily="18" charset="0"/>
                <a:cs typeface="Arial"/>
              </a:rPr>
              <a:t> </a:t>
            </a:r>
            <a:r>
              <a:rPr sz="2800" b="1" spc="-155" dirty="0">
                <a:latin typeface="Cambria Math" panose="02040503050406030204" pitchFamily="18" charset="0"/>
                <a:ea typeface="Cambria Math" panose="02040503050406030204" pitchFamily="18" charset="0"/>
                <a:cs typeface="Arial"/>
              </a:rPr>
              <a:t>attention</a:t>
            </a:r>
            <a:r>
              <a:rPr sz="2800" spc="-155" dirty="0">
                <a:latin typeface="Cambria Math" panose="02040503050406030204" pitchFamily="18" charset="0"/>
                <a:ea typeface="Cambria Math" panose="02040503050406030204" pitchFamily="18" charset="0"/>
                <a:cs typeface="Arial MT"/>
              </a:rPr>
              <a:t>,</a:t>
            </a:r>
            <a:r>
              <a:rPr sz="2800" dirty="0">
                <a:latin typeface="Cambria Math" panose="02040503050406030204" pitchFamily="18" charset="0"/>
                <a:ea typeface="Cambria Math" panose="02040503050406030204" pitchFamily="18" charset="0"/>
                <a:cs typeface="Arial MT"/>
              </a:rPr>
              <a:t> </a:t>
            </a:r>
            <a:r>
              <a:rPr sz="2800" spc="-20" dirty="0">
                <a:latin typeface="Cambria Math" panose="02040503050406030204" pitchFamily="18" charset="0"/>
                <a:ea typeface="Cambria Math" panose="02040503050406030204" pitchFamily="18" charset="0"/>
                <a:cs typeface="Arial MT"/>
              </a:rPr>
              <a:t>etc.</a:t>
            </a:r>
            <a:endParaRPr sz="2800" dirty="0">
              <a:latin typeface="Cambria Math" panose="02040503050406030204" pitchFamily="18" charset="0"/>
              <a:ea typeface="Cambria Math" panose="02040503050406030204" pitchFamily="18" charset="0"/>
              <a:cs typeface="Arial MT"/>
            </a:endParaRPr>
          </a:p>
          <a:p>
            <a:pPr>
              <a:lnSpc>
                <a:spcPct val="100000"/>
              </a:lnSpc>
            </a:pPr>
            <a:endParaRPr sz="2800" dirty="0">
              <a:latin typeface="Cambria Math" panose="02040503050406030204" pitchFamily="18" charset="0"/>
              <a:ea typeface="Cambria Math" panose="02040503050406030204" pitchFamily="18" charset="0"/>
              <a:cs typeface="Arial MT"/>
            </a:endParaRPr>
          </a:p>
          <a:p>
            <a:pPr marL="12700">
              <a:lnSpc>
                <a:spcPts val="2870"/>
              </a:lnSpc>
            </a:pPr>
            <a:r>
              <a:rPr sz="2800" spc="-70" dirty="0">
                <a:latin typeface="Cambria Math" panose="02040503050406030204" pitchFamily="18" charset="0"/>
                <a:ea typeface="Cambria Math" panose="02040503050406030204" pitchFamily="18" charset="0"/>
                <a:cs typeface="Arial MT"/>
              </a:rPr>
              <a:t>Different</a:t>
            </a:r>
            <a:r>
              <a:rPr sz="2800" spc="-45" dirty="0">
                <a:latin typeface="Cambria Math" panose="02040503050406030204" pitchFamily="18" charset="0"/>
                <a:ea typeface="Cambria Math" panose="02040503050406030204" pitchFamily="18" charset="0"/>
                <a:cs typeface="Arial MT"/>
              </a:rPr>
              <a:t> </a:t>
            </a:r>
            <a:r>
              <a:rPr sz="2800" spc="-130" dirty="0">
                <a:latin typeface="Cambria Math" panose="02040503050406030204" pitchFamily="18" charset="0"/>
                <a:ea typeface="Cambria Math" panose="02040503050406030204" pitchFamily="18" charset="0"/>
                <a:cs typeface="Arial MT"/>
              </a:rPr>
              <a:t>cognitive</a:t>
            </a:r>
            <a:r>
              <a:rPr sz="2800" spc="-15" dirty="0">
                <a:latin typeface="Cambria Math" panose="02040503050406030204" pitchFamily="18" charset="0"/>
                <a:ea typeface="Cambria Math" panose="02040503050406030204" pitchFamily="18" charset="0"/>
                <a:cs typeface="Arial MT"/>
              </a:rPr>
              <a:t> </a:t>
            </a:r>
            <a:r>
              <a:rPr sz="2800" spc="-210" dirty="0">
                <a:latin typeface="Cambria Math" panose="02040503050406030204" pitchFamily="18" charset="0"/>
                <a:ea typeface="Cambria Math" panose="02040503050406030204" pitchFamily="18" charset="0"/>
                <a:cs typeface="Arial MT"/>
              </a:rPr>
              <a:t>tasks</a:t>
            </a:r>
            <a:r>
              <a:rPr sz="2800" spc="-50" dirty="0">
                <a:latin typeface="Cambria Math" panose="02040503050406030204" pitchFamily="18" charset="0"/>
                <a:ea typeface="Cambria Math" panose="02040503050406030204" pitchFamily="18" charset="0"/>
                <a:cs typeface="Arial MT"/>
              </a:rPr>
              <a:t> </a:t>
            </a:r>
            <a:r>
              <a:rPr sz="2800" spc="-130" dirty="0">
                <a:latin typeface="Cambria Math" panose="02040503050406030204" pitchFamily="18" charset="0"/>
                <a:ea typeface="Cambria Math" panose="02040503050406030204" pitchFamily="18" charset="0"/>
                <a:cs typeface="Arial MT"/>
              </a:rPr>
              <a:t>produce</a:t>
            </a:r>
            <a:r>
              <a:rPr sz="2800" spc="15" dirty="0">
                <a:latin typeface="Cambria Math" panose="02040503050406030204" pitchFamily="18" charset="0"/>
                <a:ea typeface="Cambria Math" panose="02040503050406030204" pitchFamily="18" charset="0"/>
                <a:cs typeface="Arial MT"/>
              </a:rPr>
              <a:t> </a:t>
            </a:r>
            <a:r>
              <a:rPr sz="2800" b="1" spc="-130" dirty="0">
                <a:latin typeface="Cambria Math" panose="02040503050406030204" pitchFamily="18" charset="0"/>
                <a:ea typeface="Cambria Math" panose="02040503050406030204" pitchFamily="18" charset="0"/>
                <a:cs typeface="Arial"/>
              </a:rPr>
              <a:t>different</a:t>
            </a:r>
            <a:r>
              <a:rPr sz="2800" b="1" spc="-30" dirty="0">
                <a:latin typeface="Cambria Math" panose="02040503050406030204" pitchFamily="18" charset="0"/>
                <a:ea typeface="Cambria Math" panose="02040503050406030204" pitchFamily="18" charset="0"/>
                <a:cs typeface="Arial"/>
              </a:rPr>
              <a:t> </a:t>
            </a:r>
            <a:r>
              <a:rPr sz="2800" b="1" spc="-185" dirty="0">
                <a:latin typeface="Cambria Math" panose="02040503050406030204" pitchFamily="18" charset="0"/>
                <a:ea typeface="Cambria Math" panose="02040503050406030204" pitchFamily="18" charset="0"/>
                <a:cs typeface="Arial"/>
              </a:rPr>
              <a:t>patterns</a:t>
            </a:r>
            <a:r>
              <a:rPr sz="2800" b="1" spc="-20" dirty="0">
                <a:latin typeface="Cambria Math" panose="02040503050406030204" pitchFamily="18" charset="0"/>
                <a:ea typeface="Cambria Math" panose="02040503050406030204" pitchFamily="18" charset="0"/>
                <a:cs typeface="Arial"/>
              </a:rPr>
              <a:t> </a:t>
            </a:r>
            <a:r>
              <a:rPr sz="2800" dirty="0">
                <a:latin typeface="Cambria Math" panose="02040503050406030204" pitchFamily="18" charset="0"/>
                <a:ea typeface="Cambria Math" panose="02040503050406030204" pitchFamily="18" charset="0"/>
                <a:cs typeface="Arial MT"/>
              </a:rPr>
              <a:t>of</a:t>
            </a:r>
            <a:r>
              <a:rPr sz="2800" spc="20" dirty="0">
                <a:latin typeface="Cambria Math" panose="02040503050406030204" pitchFamily="18" charset="0"/>
                <a:ea typeface="Cambria Math" panose="02040503050406030204" pitchFamily="18" charset="0"/>
                <a:cs typeface="Arial MT"/>
              </a:rPr>
              <a:t> </a:t>
            </a:r>
            <a:r>
              <a:rPr sz="2800" spc="-50" dirty="0">
                <a:latin typeface="Cambria Math" panose="02040503050406030204" pitchFamily="18" charset="0"/>
                <a:ea typeface="Cambria Math" panose="02040503050406030204" pitchFamily="18" charset="0"/>
                <a:cs typeface="Arial MT"/>
              </a:rPr>
              <a:t>brain</a:t>
            </a:r>
            <a:r>
              <a:rPr sz="2800" spc="-5" dirty="0">
                <a:latin typeface="Cambria Math" panose="02040503050406030204" pitchFamily="18" charset="0"/>
                <a:ea typeface="Cambria Math" panose="02040503050406030204" pitchFamily="18" charset="0"/>
                <a:cs typeface="Arial MT"/>
              </a:rPr>
              <a:t> </a:t>
            </a:r>
            <a:r>
              <a:rPr sz="2800" spc="-90" dirty="0">
                <a:latin typeface="Cambria Math" panose="02040503050406030204" pitchFamily="18" charset="0"/>
                <a:ea typeface="Cambria Math" panose="02040503050406030204" pitchFamily="18" charset="0"/>
                <a:cs typeface="Arial MT"/>
              </a:rPr>
              <a:t>activity,</a:t>
            </a:r>
            <a:r>
              <a:rPr sz="2800" spc="-10" dirty="0">
                <a:latin typeface="Cambria Math" panose="02040503050406030204" pitchFamily="18" charset="0"/>
                <a:ea typeface="Cambria Math" panose="02040503050406030204" pitchFamily="18" charset="0"/>
                <a:cs typeface="Arial MT"/>
              </a:rPr>
              <a:t> </a:t>
            </a:r>
            <a:r>
              <a:rPr sz="2800" spc="-190" dirty="0">
                <a:latin typeface="Cambria Math" panose="02040503050406030204" pitchFamily="18" charset="0"/>
                <a:ea typeface="Cambria Math" panose="02040503050406030204" pitchFamily="18" charset="0"/>
                <a:cs typeface="Arial MT"/>
              </a:rPr>
              <a:t>which</a:t>
            </a:r>
            <a:r>
              <a:rPr sz="2800" spc="5" dirty="0">
                <a:latin typeface="Cambria Math" panose="02040503050406030204" pitchFamily="18" charset="0"/>
                <a:ea typeface="Cambria Math" panose="02040503050406030204" pitchFamily="18" charset="0"/>
                <a:cs typeface="Arial MT"/>
              </a:rPr>
              <a:t> </a:t>
            </a:r>
            <a:r>
              <a:rPr sz="2800" spc="-204" dirty="0">
                <a:latin typeface="Cambria Math" panose="02040503050406030204" pitchFamily="18" charset="0"/>
                <a:ea typeface="Cambria Math" panose="02040503050406030204" pitchFamily="18" charset="0"/>
                <a:cs typeface="Arial MT"/>
              </a:rPr>
              <a:t>can</a:t>
            </a:r>
            <a:r>
              <a:rPr sz="2800" spc="5" dirty="0">
                <a:latin typeface="Cambria Math" panose="02040503050406030204" pitchFamily="18" charset="0"/>
                <a:ea typeface="Cambria Math" panose="02040503050406030204" pitchFamily="18" charset="0"/>
                <a:cs typeface="Arial MT"/>
              </a:rPr>
              <a:t> </a:t>
            </a:r>
            <a:r>
              <a:rPr sz="2800" spc="-45" dirty="0">
                <a:latin typeface="Cambria Math" panose="02040503050406030204" pitchFamily="18" charset="0"/>
                <a:ea typeface="Cambria Math" panose="02040503050406030204" pitchFamily="18" charset="0"/>
                <a:cs typeface="Arial MT"/>
              </a:rPr>
              <a:t>be</a:t>
            </a:r>
            <a:r>
              <a:rPr sz="2800" spc="-10" dirty="0">
                <a:latin typeface="Cambria Math" panose="02040503050406030204" pitchFamily="18" charset="0"/>
                <a:ea typeface="Cambria Math" panose="02040503050406030204" pitchFamily="18" charset="0"/>
                <a:cs typeface="Arial MT"/>
              </a:rPr>
              <a:t> </a:t>
            </a:r>
            <a:r>
              <a:rPr sz="2800" spc="-60" dirty="0">
                <a:latin typeface="Cambria Math" panose="02040503050406030204" pitchFamily="18" charset="0"/>
                <a:ea typeface="Cambria Math" panose="02040503050406030204" pitchFamily="18" charset="0"/>
                <a:cs typeface="Arial MT"/>
              </a:rPr>
              <a:t>recognized</a:t>
            </a:r>
            <a:r>
              <a:rPr lang="en-IN" sz="2800" spc="-60" dirty="0">
                <a:latin typeface="Cambria Math" panose="02040503050406030204" pitchFamily="18" charset="0"/>
                <a:ea typeface="Cambria Math" panose="02040503050406030204" pitchFamily="18" charset="0"/>
                <a:cs typeface="Arial MT"/>
              </a:rPr>
              <a:t> </a:t>
            </a:r>
            <a:r>
              <a:rPr sz="2800" dirty="0">
                <a:latin typeface="Cambria Math" panose="02040503050406030204" pitchFamily="18" charset="0"/>
                <a:ea typeface="Cambria Math" panose="02040503050406030204" pitchFamily="18" charset="0"/>
                <a:cs typeface="Arial MT"/>
              </a:rPr>
              <a:t>by</a:t>
            </a:r>
            <a:r>
              <a:rPr sz="2800" spc="-135" dirty="0">
                <a:latin typeface="Cambria Math" panose="02040503050406030204" pitchFamily="18" charset="0"/>
                <a:ea typeface="Cambria Math" panose="02040503050406030204" pitchFamily="18" charset="0"/>
                <a:cs typeface="Arial MT"/>
              </a:rPr>
              <a:t> </a:t>
            </a:r>
            <a:r>
              <a:rPr sz="2800" spc="-170" dirty="0">
                <a:latin typeface="Cambria Math" panose="02040503050406030204" pitchFamily="18" charset="0"/>
                <a:ea typeface="Cambria Math" panose="02040503050406030204" pitchFamily="18" charset="0"/>
                <a:cs typeface="Arial MT"/>
              </a:rPr>
              <a:t>AI</a:t>
            </a:r>
            <a:r>
              <a:rPr sz="2800" dirty="0">
                <a:latin typeface="Cambria Math" panose="02040503050406030204" pitchFamily="18" charset="0"/>
                <a:ea typeface="Cambria Math" panose="02040503050406030204" pitchFamily="18" charset="0"/>
                <a:cs typeface="Arial MT"/>
              </a:rPr>
              <a:t> </a:t>
            </a:r>
            <a:r>
              <a:rPr sz="2800" spc="-55" dirty="0">
                <a:latin typeface="Cambria Math" panose="02040503050406030204" pitchFamily="18" charset="0"/>
                <a:ea typeface="Cambria Math" panose="02040503050406030204" pitchFamily="18" charset="0"/>
                <a:cs typeface="Arial MT"/>
              </a:rPr>
              <a:t>models.</a:t>
            </a:r>
            <a:endParaRPr sz="2800" dirty="0">
              <a:latin typeface="Cambria Math" panose="02040503050406030204" pitchFamily="18" charset="0"/>
              <a:ea typeface="Cambria Math" panose="02040503050406030204" pitchFamily="18" charset="0"/>
              <a:cs typeface="Arial MT"/>
            </a:endParaRPr>
          </a:p>
        </p:txBody>
      </p:sp>
      <p:sp>
        <p:nvSpPr>
          <p:cNvPr id="5" name="object 2">
            <a:extLst>
              <a:ext uri="{FF2B5EF4-FFF2-40B4-BE49-F238E27FC236}">
                <a16:creationId xmlns:a16="http://schemas.microsoft.com/office/drawing/2014/main" id="{7F75ADB7-51B7-9C4D-44F3-E8D6F2E93A06}"/>
              </a:ext>
            </a:extLst>
          </p:cNvPr>
          <p:cNvSpPr txBox="1">
            <a:spLocks noGrp="1"/>
          </p:cNvSpPr>
          <p:nvPr>
            <p:ph type="title"/>
          </p:nvPr>
        </p:nvSpPr>
        <p:spPr>
          <a:xfrm>
            <a:off x="244156" y="293712"/>
            <a:ext cx="8976044" cy="566822"/>
          </a:xfrm>
          <a:prstGeom prst="rect">
            <a:avLst/>
          </a:prstGeom>
        </p:spPr>
        <p:txBody>
          <a:bodyPr vert="horz" wrap="square" lIns="0" tIns="12700" rIns="0" bIns="0" rtlCol="0">
            <a:spAutoFit/>
          </a:bodyPr>
          <a:lstStyle/>
          <a:p>
            <a:pPr marL="12700">
              <a:lnSpc>
                <a:spcPct val="100000"/>
              </a:lnSpc>
              <a:spcBef>
                <a:spcPts val="100"/>
              </a:spcBef>
            </a:pPr>
            <a:r>
              <a:rPr sz="3600" b="1" spc="-409"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TYPES</a:t>
            </a:r>
            <a:r>
              <a:rPr sz="36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sz="3600" b="1" spc="-254"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OF</a:t>
            </a:r>
            <a:r>
              <a:rPr sz="36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sz="3600" b="1" spc="-3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MULTI</a:t>
            </a:r>
            <a:r>
              <a:rPr sz="36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sz="3600" b="1" spc="-29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MODEL</a:t>
            </a:r>
            <a:r>
              <a:rPr sz="3600" b="1" spc="-10"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sz="36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INTEGRATION</a:t>
            </a:r>
            <a:r>
              <a:rPr lang="en-IN" sz="36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 </a:t>
            </a:r>
            <a:r>
              <a:rPr sz="36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a:t>
            </a:r>
            <a:r>
              <a:rPr lang="en-IN" sz="36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rPr>
              <a:t>-</a:t>
            </a:r>
            <a:endParaRPr sz="3600" b="1" spc="-225" dirty="0">
              <a:solidFill>
                <a:srgbClr val="000000"/>
              </a:solidFill>
              <a:uFill>
                <a:solidFill>
                  <a:srgbClr val="000000"/>
                </a:solidFill>
              </a:uFill>
              <a:latin typeface="Cambria Math" panose="02040503050406030204" pitchFamily="18" charset="0"/>
              <a:ea typeface="Cambria Math" panose="02040503050406030204" pitchFamily="18" charset="0"/>
              <a:cs typeface="Arial MT"/>
            </a:endParaRPr>
          </a:p>
        </p:txBody>
      </p:sp>
    </p:spTree>
    <p:extLst>
      <p:ext uri="{BB962C8B-B14F-4D97-AF65-F5344CB8AC3E}">
        <p14:creationId xmlns:p14="http://schemas.microsoft.com/office/powerpoint/2010/main" val="165175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143000" y="2057400"/>
            <a:ext cx="10562908" cy="2970685"/>
          </a:xfrm>
          <a:prstGeom prst="rect">
            <a:avLst/>
          </a:prstGeom>
        </p:spPr>
        <p:txBody>
          <a:bodyPr vert="horz" wrap="square" lIns="0" tIns="15875" rIns="0" bIns="0" rtlCol="0">
            <a:spAutoFit/>
          </a:bodyPr>
          <a:lstStyle/>
          <a:p>
            <a:pPr marL="12700" marR="5080">
              <a:lnSpc>
                <a:spcPct val="100000"/>
              </a:lnSpc>
              <a:spcBef>
                <a:spcPts val="125"/>
              </a:spcBef>
            </a:pPr>
            <a:r>
              <a:rPr sz="3200" dirty="0">
                <a:latin typeface="Cambria Math"/>
                <a:cs typeface="Cambria Math"/>
              </a:rPr>
              <a:t>A</a:t>
            </a:r>
            <a:r>
              <a:rPr sz="3200" spc="-5" dirty="0">
                <a:latin typeface="Cambria Math"/>
                <a:cs typeface="Cambria Math"/>
              </a:rPr>
              <a:t> </a:t>
            </a:r>
            <a:r>
              <a:rPr sz="3200" spc="-10" dirty="0">
                <a:latin typeface="Cambria Math"/>
                <a:cs typeface="Cambria Math"/>
              </a:rPr>
              <a:t>Conditional</a:t>
            </a:r>
            <a:r>
              <a:rPr sz="3200" spc="-30" dirty="0">
                <a:latin typeface="Cambria Math"/>
                <a:cs typeface="Cambria Math"/>
              </a:rPr>
              <a:t> </a:t>
            </a:r>
            <a:r>
              <a:rPr sz="3200" spc="-20" dirty="0">
                <a:latin typeface="Cambria Math"/>
                <a:cs typeface="Cambria Math"/>
              </a:rPr>
              <a:t>Generative</a:t>
            </a:r>
            <a:r>
              <a:rPr sz="3200" spc="-25" dirty="0">
                <a:latin typeface="Cambria Math"/>
                <a:cs typeface="Cambria Math"/>
              </a:rPr>
              <a:t> </a:t>
            </a:r>
            <a:r>
              <a:rPr sz="3200" spc="-10" dirty="0">
                <a:latin typeface="Cambria Math"/>
                <a:cs typeface="Cambria Math"/>
              </a:rPr>
              <a:t>Adversarial</a:t>
            </a:r>
            <a:r>
              <a:rPr sz="3200" spc="-35" dirty="0">
                <a:latin typeface="Cambria Math"/>
                <a:cs typeface="Cambria Math"/>
              </a:rPr>
              <a:t> </a:t>
            </a:r>
            <a:r>
              <a:rPr sz="3200" dirty="0">
                <a:latin typeface="Cambria Math"/>
                <a:cs typeface="Cambria Math"/>
              </a:rPr>
              <a:t>Network</a:t>
            </a:r>
            <a:r>
              <a:rPr sz="3200" spc="-25" dirty="0">
                <a:latin typeface="Cambria Math"/>
                <a:cs typeface="Cambria Math"/>
              </a:rPr>
              <a:t> </a:t>
            </a:r>
            <a:r>
              <a:rPr sz="3200" dirty="0">
                <a:latin typeface="Cambria Math"/>
                <a:cs typeface="Cambria Math"/>
              </a:rPr>
              <a:t>(cGAN)</a:t>
            </a:r>
            <a:r>
              <a:rPr sz="3200" spc="-30" dirty="0">
                <a:latin typeface="Cambria Math"/>
                <a:cs typeface="Cambria Math"/>
              </a:rPr>
              <a:t> </a:t>
            </a:r>
            <a:r>
              <a:rPr sz="3200" dirty="0">
                <a:latin typeface="Cambria Math"/>
                <a:cs typeface="Cambria Math"/>
              </a:rPr>
              <a:t>is</a:t>
            </a:r>
            <a:r>
              <a:rPr sz="3200" spc="15" dirty="0">
                <a:latin typeface="Cambria Math"/>
                <a:cs typeface="Cambria Math"/>
              </a:rPr>
              <a:t> </a:t>
            </a:r>
            <a:r>
              <a:rPr sz="3200" dirty="0">
                <a:latin typeface="Cambria Math"/>
                <a:cs typeface="Cambria Math"/>
              </a:rPr>
              <a:t>an</a:t>
            </a:r>
            <a:r>
              <a:rPr sz="3200" spc="-90" dirty="0">
                <a:latin typeface="Cambria Math"/>
                <a:cs typeface="Cambria Math"/>
              </a:rPr>
              <a:t> </a:t>
            </a:r>
            <a:r>
              <a:rPr sz="3200" dirty="0">
                <a:latin typeface="Cambria Math"/>
                <a:cs typeface="Cambria Math"/>
              </a:rPr>
              <a:t>extension</a:t>
            </a:r>
            <a:r>
              <a:rPr sz="3200" spc="-20" dirty="0">
                <a:latin typeface="Cambria Math"/>
                <a:cs typeface="Cambria Math"/>
              </a:rPr>
              <a:t> </a:t>
            </a:r>
            <a:r>
              <a:rPr sz="3200" dirty="0">
                <a:latin typeface="Cambria Math"/>
                <a:cs typeface="Cambria Math"/>
              </a:rPr>
              <a:t>of</a:t>
            </a:r>
            <a:r>
              <a:rPr sz="3200" spc="-25" dirty="0">
                <a:latin typeface="Cambria Math"/>
                <a:cs typeface="Cambria Math"/>
              </a:rPr>
              <a:t> the </a:t>
            </a:r>
            <a:r>
              <a:rPr sz="3200" spc="-10" dirty="0">
                <a:latin typeface="Cambria Math"/>
                <a:cs typeface="Cambria Math"/>
              </a:rPr>
              <a:t>traditional</a:t>
            </a:r>
            <a:r>
              <a:rPr sz="3200" spc="-40" dirty="0">
                <a:latin typeface="Cambria Math"/>
                <a:cs typeface="Cambria Math"/>
              </a:rPr>
              <a:t> </a:t>
            </a:r>
            <a:r>
              <a:rPr sz="3200" dirty="0">
                <a:latin typeface="Cambria Math"/>
                <a:cs typeface="Cambria Math"/>
              </a:rPr>
              <a:t>GAN</a:t>
            </a:r>
            <a:r>
              <a:rPr sz="3200" spc="-45" dirty="0">
                <a:latin typeface="Cambria Math"/>
                <a:cs typeface="Cambria Math"/>
              </a:rPr>
              <a:t> </a:t>
            </a:r>
            <a:r>
              <a:rPr sz="3200" spc="-20" dirty="0">
                <a:latin typeface="Cambria Math"/>
                <a:cs typeface="Cambria Math"/>
              </a:rPr>
              <a:t>(Generative</a:t>
            </a:r>
            <a:r>
              <a:rPr sz="3200" spc="-30" dirty="0">
                <a:latin typeface="Cambria Math"/>
                <a:cs typeface="Cambria Math"/>
              </a:rPr>
              <a:t> </a:t>
            </a:r>
            <a:r>
              <a:rPr sz="3200" spc="-10" dirty="0">
                <a:latin typeface="Cambria Math"/>
                <a:cs typeface="Cambria Math"/>
              </a:rPr>
              <a:t>Adversarial</a:t>
            </a:r>
            <a:r>
              <a:rPr sz="3200" spc="-40" dirty="0">
                <a:latin typeface="Cambria Math"/>
                <a:cs typeface="Cambria Math"/>
              </a:rPr>
              <a:t> </a:t>
            </a:r>
            <a:r>
              <a:rPr sz="3200" dirty="0">
                <a:latin typeface="Cambria Math"/>
                <a:cs typeface="Cambria Math"/>
              </a:rPr>
              <a:t>Network),</a:t>
            </a:r>
            <a:r>
              <a:rPr sz="3200" spc="15" dirty="0">
                <a:latin typeface="Cambria Math"/>
                <a:cs typeface="Cambria Math"/>
              </a:rPr>
              <a:t> </a:t>
            </a:r>
            <a:r>
              <a:rPr sz="3200" spc="-10" dirty="0">
                <a:latin typeface="Cambria Math"/>
                <a:cs typeface="Cambria Math"/>
              </a:rPr>
              <a:t>where</a:t>
            </a:r>
            <a:r>
              <a:rPr sz="3200" spc="-30" dirty="0">
                <a:latin typeface="Cambria Math"/>
                <a:cs typeface="Cambria Math"/>
              </a:rPr>
              <a:t> </a:t>
            </a:r>
            <a:r>
              <a:rPr sz="3200" dirty="0">
                <a:latin typeface="Cambria Math"/>
                <a:cs typeface="Cambria Math"/>
              </a:rPr>
              <a:t>both</a:t>
            </a:r>
            <a:r>
              <a:rPr sz="3200" spc="-75" dirty="0">
                <a:latin typeface="Cambria Math"/>
                <a:cs typeface="Cambria Math"/>
              </a:rPr>
              <a:t> </a:t>
            </a:r>
            <a:r>
              <a:rPr sz="3200" dirty="0">
                <a:latin typeface="Cambria Math"/>
                <a:cs typeface="Cambria Math"/>
              </a:rPr>
              <a:t>the</a:t>
            </a:r>
            <a:r>
              <a:rPr sz="3200" spc="-25" dirty="0">
                <a:latin typeface="Cambria Math"/>
                <a:cs typeface="Cambria Math"/>
              </a:rPr>
              <a:t> </a:t>
            </a:r>
            <a:r>
              <a:rPr sz="3200" spc="-10" dirty="0">
                <a:latin typeface="Cambria Math"/>
                <a:cs typeface="Cambria Math"/>
              </a:rPr>
              <a:t>generator</a:t>
            </a:r>
            <a:r>
              <a:rPr sz="3200" spc="-30" dirty="0">
                <a:latin typeface="Cambria Math"/>
                <a:cs typeface="Cambria Math"/>
              </a:rPr>
              <a:t> </a:t>
            </a:r>
            <a:r>
              <a:rPr sz="3200" spc="-25" dirty="0">
                <a:latin typeface="Cambria Math"/>
                <a:cs typeface="Cambria Math"/>
              </a:rPr>
              <a:t>and </a:t>
            </a:r>
            <a:r>
              <a:rPr sz="3200" dirty="0">
                <a:latin typeface="Cambria Math"/>
                <a:cs typeface="Cambria Math"/>
              </a:rPr>
              <a:t>discriminator</a:t>
            </a:r>
            <a:r>
              <a:rPr sz="3200" spc="-60" dirty="0">
                <a:latin typeface="Cambria Math"/>
                <a:cs typeface="Cambria Math"/>
              </a:rPr>
              <a:t> </a:t>
            </a:r>
            <a:r>
              <a:rPr sz="3200" spc="-10" dirty="0">
                <a:latin typeface="Cambria Math"/>
                <a:cs typeface="Cambria Math"/>
              </a:rPr>
              <a:t>receive</a:t>
            </a:r>
            <a:r>
              <a:rPr sz="3200" spc="-50" dirty="0">
                <a:latin typeface="Cambria Math"/>
                <a:cs typeface="Cambria Math"/>
              </a:rPr>
              <a:t> </a:t>
            </a:r>
            <a:r>
              <a:rPr sz="3200" dirty="0">
                <a:latin typeface="Cambria Math"/>
                <a:cs typeface="Cambria Math"/>
              </a:rPr>
              <a:t>additional</a:t>
            </a:r>
            <a:r>
              <a:rPr sz="3200" spc="-55" dirty="0">
                <a:latin typeface="Cambria Math"/>
                <a:cs typeface="Cambria Math"/>
              </a:rPr>
              <a:t> </a:t>
            </a:r>
            <a:r>
              <a:rPr sz="3200" dirty="0">
                <a:latin typeface="Cambria Math"/>
                <a:cs typeface="Cambria Math"/>
              </a:rPr>
              <a:t>information</a:t>
            </a:r>
            <a:r>
              <a:rPr sz="3200" spc="-45" dirty="0">
                <a:latin typeface="Cambria Math"/>
                <a:cs typeface="Cambria Math"/>
              </a:rPr>
              <a:t> </a:t>
            </a:r>
            <a:r>
              <a:rPr sz="3200" dirty="0">
                <a:latin typeface="Cambria Math"/>
                <a:cs typeface="Cambria Math"/>
              </a:rPr>
              <a:t>(a</a:t>
            </a:r>
            <a:r>
              <a:rPr sz="3200" spc="-110" dirty="0">
                <a:latin typeface="Cambria Math"/>
                <a:cs typeface="Cambria Math"/>
              </a:rPr>
              <a:t> </a:t>
            </a:r>
            <a:r>
              <a:rPr sz="3200" dirty="0">
                <a:latin typeface="Cambria Math"/>
                <a:cs typeface="Cambria Math"/>
              </a:rPr>
              <a:t>condition),</a:t>
            </a:r>
            <a:r>
              <a:rPr sz="3200" spc="-75" dirty="0">
                <a:latin typeface="Cambria Math"/>
                <a:cs typeface="Cambria Math"/>
              </a:rPr>
              <a:t> </a:t>
            </a:r>
            <a:r>
              <a:rPr sz="3200" dirty="0">
                <a:latin typeface="Cambria Math"/>
                <a:cs typeface="Cambria Math"/>
              </a:rPr>
              <a:t>such</a:t>
            </a:r>
            <a:r>
              <a:rPr sz="3200" spc="-30" dirty="0">
                <a:latin typeface="Cambria Math"/>
                <a:cs typeface="Cambria Math"/>
              </a:rPr>
              <a:t> </a:t>
            </a:r>
            <a:r>
              <a:rPr sz="3200" dirty="0">
                <a:latin typeface="Cambria Math"/>
                <a:cs typeface="Cambria Math"/>
              </a:rPr>
              <a:t>as</a:t>
            </a:r>
            <a:r>
              <a:rPr sz="3200" spc="-80" dirty="0">
                <a:latin typeface="Cambria Math"/>
                <a:cs typeface="Cambria Math"/>
              </a:rPr>
              <a:t> </a:t>
            </a:r>
            <a:r>
              <a:rPr sz="3200" dirty="0">
                <a:latin typeface="Cambria Math"/>
                <a:cs typeface="Cambria Math"/>
              </a:rPr>
              <a:t>class</a:t>
            </a:r>
            <a:r>
              <a:rPr sz="3200" spc="-10" dirty="0">
                <a:latin typeface="Cambria Math"/>
                <a:cs typeface="Cambria Math"/>
              </a:rPr>
              <a:t> </a:t>
            </a:r>
            <a:r>
              <a:rPr sz="3200" dirty="0">
                <a:latin typeface="Cambria Math"/>
                <a:cs typeface="Cambria Math"/>
              </a:rPr>
              <a:t>labels</a:t>
            </a:r>
            <a:r>
              <a:rPr sz="3200" spc="-80" dirty="0">
                <a:latin typeface="Cambria Math"/>
                <a:cs typeface="Cambria Math"/>
              </a:rPr>
              <a:t> </a:t>
            </a:r>
            <a:r>
              <a:rPr sz="3200" spc="-25" dirty="0">
                <a:latin typeface="Cambria Math"/>
                <a:cs typeface="Cambria Math"/>
              </a:rPr>
              <a:t>or </a:t>
            </a:r>
            <a:r>
              <a:rPr sz="3200" dirty="0">
                <a:latin typeface="Cambria Math"/>
                <a:cs typeface="Cambria Math"/>
              </a:rPr>
              <a:t>data</a:t>
            </a:r>
            <a:r>
              <a:rPr sz="3200" spc="-20" dirty="0">
                <a:latin typeface="Cambria Math"/>
                <a:cs typeface="Cambria Math"/>
              </a:rPr>
              <a:t> </a:t>
            </a:r>
            <a:r>
              <a:rPr sz="3200" spc="-10" dirty="0">
                <a:latin typeface="Cambria Math"/>
                <a:cs typeface="Cambria Math"/>
              </a:rPr>
              <a:t>attributes,</a:t>
            </a:r>
            <a:r>
              <a:rPr sz="3200" spc="-50" dirty="0">
                <a:latin typeface="Cambria Math"/>
                <a:cs typeface="Cambria Math"/>
              </a:rPr>
              <a:t> </a:t>
            </a:r>
            <a:r>
              <a:rPr sz="3200" dirty="0">
                <a:latin typeface="Cambria Math"/>
                <a:cs typeface="Cambria Math"/>
              </a:rPr>
              <a:t>to</a:t>
            </a:r>
            <a:r>
              <a:rPr sz="3200" spc="-35" dirty="0">
                <a:latin typeface="Cambria Math"/>
                <a:cs typeface="Cambria Math"/>
              </a:rPr>
              <a:t> </a:t>
            </a:r>
            <a:r>
              <a:rPr sz="3200" spc="-10" dirty="0">
                <a:latin typeface="Cambria Math"/>
                <a:cs typeface="Cambria Math"/>
              </a:rPr>
              <a:t>generate</a:t>
            </a:r>
            <a:r>
              <a:rPr sz="3200" spc="-15" dirty="0">
                <a:latin typeface="Cambria Math"/>
                <a:cs typeface="Cambria Math"/>
              </a:rPr>
              <a:t> </a:t>
            </a:r>
            <a:r>
              <a:rPr sz="3200" dirty="0">
                <a:latin typeface="Cambria Math"/>
                <a:cs typeface="Cambria Math"/>
              </a:rPr>
              <a:t>more</a:t>
            </a:r>
            <a:r>
              <a:rPr sz="3200" spc="-20" dirty="0">
                <a:latin typeface="Cambria Math"/>
                <a:cs typeface="Cambria Math"/>
              </a:rPr>
              <a:t> </a:t>
            </a:r>
            <a:r>
              <a:rPr sz="3200" spc="-10" dirty="0">
                <a:latin typeface="Cambria Math"/>
                <a:cs typeface="Cambria Math"/>
              </a:rPr>
              <a:t>controlled</a:t>
            </a:r>
            <a:r>
              <a:rPr sz="3200" spc="-80" dirty="0">
                <a:latin typeface="Cambria Math"/>
                <a:cs typeface="Cambria Math"/>
              </a:rPr>
              <a:t> </a:t>
            </a:r>
            <a:r>
              <a:rPr sz="3200" dirty="0">
                <a:latin typeface="Cambria Math"/>
                <a:cs typeface="Cambria Math"/>
              </a:rPr>
              <a:t>and</a:t>
            </a:r>
            <a:r>
              <a:rPr sz="3200" spc="15" dirty="0">
                <a:latin typeface="Cambria Math"/>
                <a:cs typeface="Cambria Math"/>
              </a:rPr>
              <a:t> </a:t>
            </a:r>
            <a:r>
              <a:rPr sz="3200" dirty="0">
                <a:latin typeface="Cambria Math"/>
                <a:cs typeface="Cambria Math"/>
              </a:rPr>
              <a:t>realistic</a:t>
            </a:r>
            <a:r>
              <a:rPr sz="3200" spc="-20" dirty="0">
                <a:latin typeface="Cambria Math"/>
                <a:cs typeface="Cambria Math"/>
              </a:rPr>
              <a:t> </a:t>
            </a:r>
            <a:r>
              <a:rPr sz="3200" spc="-10" dirty="0">
                <a:latin typeface="Cambria Math"/>
                <a:cs typeface="Cambria Math"/>
              </a:rPr>
              <a:t>data.</a:t>
            </a:r>
            <a:endParaRPr sz="3200" dirty="0">
              <a:latin typeface="Cambria Math"/>
              <a:cs typeface="Cambria Math"/>
            </a:endParaRPr>
          </a:p>
        </p:txBody>
      </p:sp>
      <p:sp>
        <p:nvSpPr>
          <p:cNvPr id="2" name="object 3">
            <a:extLst>
              <a:ext uri="{FF2B5EF4-FFF2-40B4-BE49-F238E27FC236}">
                <a16:creationId xmlns:a16="http://schemas.microsoft.com/office/drawing/2014/main" id="{9A354DEE-64BC-8211-E17E-44CC8099D306}"/>
              </a:ext>
            </a:extLst>
          </p:cNvPr>
          <p:cNvSpPr txBox="1">
            <a:spLocks/>
          </p:cNvSpPr>
          <p:nvPr/>
        </p:nvSpPr>
        <p:spPr>
          <a:xfrm>
            <a:off x="381000" y="381000"/>
            <a:ext cx="8363584" cy="768534"/>
          </a:xfrm>
          <a:prstGeom prst="rect">
            <a:avLst/>
          </a:prstGeom>
        </p:spPr>
        <p:txBody>
          <a:bodyPr vert="horz" wrap="square" lIns="0" tIns="212461" rIns="0" bIns="0" rtlCol="0">
            <a:spAutoFit/>
          </a:bodyPr>
          <a:lstStyle>
            <a:lvl1pPr>
              <a:defRPr>
                <a:latin typeface="+mj-lt"/>
                <a:ea typeface="+mj-ea"/>
                <a:cs typeface="+mj-cs"/>
              </a:defRPr>
            </a:lvl1pPr>
          </a:lstStyle>
          <a:p>
            <a:pPr marL="48895">
              <a:spcBef>
                <a:spcPts val="100"/>
              </a:spcBef>
            </a:pPr>
            <a:r>
              <a:rPr lang="en-IN" sz="3200" b="1" spc="-45" dirty="0">
                <a:latin typeface="Cambria Math" panose="02040503050406030204" pitchFamily="18" charset="0"/>
                <a:ea typeface="Cambria Math" panose="02040503050406030204" pitchFamily="18" charset="0"/>
                <a:cs typeface="Times New Roman"/>
              </a:rPr>
              <a:t>DATA</a:t>
            </a:r>
            <a:r>
              <a:rPr lang="en-IN" sz="3200" b="1" spc="5" dirty="0">
                <a:latin typeface="Cambria Math" panose="02040503050406030204" pitchFamily="18" charset="0"/>
                <a:ea typeface="Cambria Math" panose="02040503050406030204" pitchFamily="18" charset="0"/>
                <a:cs typeface="Times New Roman"/>
              </a:rPr>
              <a:t> </a:t>
            </a:r>
            <a:r>
              <a:rPr lang="en-IN" sz="3200" b="1" spc="-155" dirty="0">
                <a:latin typeface="Cambria Math" panose="02040503050406030204" pitchFamily="18" charset="0"/>
                <a:ea typeface="Cambria Math" panose="02040503050406030204" pitchFamily="18" charset="0"/>
                <a:cs typeface="Times New Roman"/>
              </a:rPr>
              <a:t>AUGMENTATION</a:t>
            </a:r>
            <a:r>
              <a:rPr lang="en-IN" sz="3200" b="1" spc="5" dirty="0">
                <a:latin typeface="Cambria Math" panose="02040503050406030204" pitchFamily="18" charset="0"/>
                <a:ea typeface="Cambria Math" panose="02040503050406030204" pitchFamily="18" charset="0"/>
                <a:cs typeface="Times New Roman"/>
              </a:rPr>
              <a:t> </a:t>
            </a:r>
            <a:r>
              <a:rPr lang="en-IN" sz="3600" b="1" spc="-155" dirty="0">
                <a:latin typeface="Cambria Math" panose="02040503050406030204" pitchFamily="18" charset="0"/>
                <a:ea typeface="Cambria Math" panose="02040503050406030204" pitchFamily="18" charset="0"/>
                <a:cs typeface="Times New Roman"/>
              </a:rPr>
              <a:t>USING</a:t>
            </a:r>
            <a:r>
              <a:rPr lang="en-IN" sz="3200" b="1" spc="35" dirty="0">
                <a:latin typeface="Cambria Math" panose="02040503050406030204" pitchFamily="18" charset="0"/>
                <a:ea typeface="Cambria Math" panose="02040503050406030204" pitchFamily="18" charset="0"/>
                <a:cs typeface="Times New Roman"/>
              </a:rPr>
              <a:t> </a:t>
            </a:r>
            <a:r>
              <a:rPr lang="en-IN" sz="3200" b="1" spc="-140" dirty="0">
                <a:latin typeface="Cambria Math" panose="02040503050406030204" pitchFamily="18" charset="0"/>
                <a:ea typeface="Cambria Math" panose="02040503050406030204" pitchFamily="18" charset="0"/>
                <a:cs typeface="Times New Roman"/>
              </a:rPr>
              <a:t>CGAN</a:t>
            </a:r>
            <a:r>
              <a:rPr lang="en-IN" sz="3200" b="1" spc="5" dirty="0">
                <a:latin typeface="Cambria Math" panose="02040503050406030204" pitchFamily="18" charset="0"/>
                <a:ea typeface="Cambria Math" panose="02040503050406030204" pitchFamily="18" charset="0"/>
                <a:cs typeface="Times New Roman"/>
              </a:rPr>
              <a:t> </a:t>
            </a:r>
            <a:r>
              <a:rPr lang="en-IN" sz="3200" b="1" spc="-25" dirty="0">
                <a:latin typeface="Cambria Math" panose="02040503050406030204" pitchFamily="18" charset="0"/>
                <a:ea typeface="Cambria Math" panose="02040503050406030204" pitchFamily="18" charset="0"/>
                <a:cs typeface="Times New Roman"/>
              </a:rPr>
              <a:t>:-</a:t>
            </a:r>
            <a:endParaRPr lang="en-IN" sz="3200" b="1" dirty="0">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179870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A6504589-4071-939E-5DF7-B746D0E4A3EB}"/>
              </a:ext>
            </a:extLst>
          </p:cNvPr>
          <p:cNvSpPr txBox="1">
            <a:spLocks/>
          </p:cNvSpPr>
          <p:nvPr/>
        </p:nvSpPr>
        <p:spPr>
          <a:xfrm>
            <a:off x="304799" y="-59101"/>
            <a:ext cx="8363584" cy="706978"/>
          </a:xfrm>
          <a:prstGeom prst="rect">
            <a:avLst/>
          </a:prstGeom>
        </p:spPr>
        <p:txBody>
          <a:bodyPr vert="horz" wrap="square" lIns="0" tIns="212461" rIns="0" bIns="0" rtlCol="0">
            <a:spAutoFit/>
          </a:bodyPr>
          <a:lstStyle>
            <a:lvl1pPr>
              <a:defRPr>
                <a:latin typeface="+mj-lt"/>
                <a:ea typeface="+mj-ea"/>
                <a:cs typeface="+mj-cs"/>
              </a:defRPr>
            </a:lvl1pPr>
          </a:lstStyle>
          <a:p>
            <a:pPr marL="48895">
              <a:spcBef>
                <a:spcPts val="100"/>
              </a:spcBef>
            </a:pPr>
            <a:r>
              <a:rPr lang="en-IN" sz="3200" b="1" spc="-140" dirty="0">
                <a:latin typeface="Cambria Math" panose="02040503050406030204" pitchFamily="18" charset="0"/>
                <a:ea typeface="Cambria Math" panose="02040503050406030204" pitchFamily="18" charset="0"/>
                <a:cs typeface="Times New Roman"/>
              </a:rPr>
              <a:t>ARCHITECTURE OF CGAN</a:t>
            </a:r>
            <a:r>
              <a:rPr lang="en-IN" sz="3200" b="1" spc="5" dirty="0">
                <a:latin typeface="Cambria Math" panose="02040503050406030204" pitchFamily="18" charset="0"/>
                <a:ea typeface="Cambria Math" panose="02040503050406030204" pitchFamily="18" charset="0"/>
                <a:cs typeface="Times New Roman"/>
              </a:rPr>
              <a:t> </a:t>
            </a:r>
            <a:r>
              <a:rPr lang="en-IN" sz="3200" b="1" spc="-25" dirty="0">
                <a:latin typeface="Cambria Math" panose="02040503050406030204" pitchFamily="18" charset="0"/>
                <a:ea typeface="Cambria Math" panose="02040503050406030204" pitchFamily="18" charset="0"/>
                <a:cs typeface="Times New Roman"/>
              </a:rPr>
              <a:t>:-</a:t>
            </a:r>
            <a:endParaRPr lang="en-IN" sz="3200" b="1" dirty="0">
              <a:latin typeface="Cambria Math" panose="02040503050406030204" pitchFamily="18" charset="0"/>
              <a:ea typeface="Cambria Math" panose="02040503050406030204" pitchFamily="18" charset="0"/>
              <a:cs typeface="Times New Roman"/>
            </a:endParaRPr>
          </a:p>
        </p:txBody>
      </p:sp>
      <p:sp>
        <p:nvSpPr>
          <p:cNvPr id="2" name="Oval 1">
            <a:extLst>
              <a:ext uri="{FF2B5EF4-FFF2-40B4-BE49-F238E27FC236}">
                <a16:creationId xmlns:a16="http://schemas.microsoft.com/office/drawing/2014/main" id="{FAC67975-AF62-2E46-58CA-C97376EF2983}"/>
              </a:ext>
            </a:extLst>
          </p:cNvPr>
          <p:cNvSpPr/>
          <p:nvPr/>
        </p:nvSpPr>
        <p:spPr>
          <a:xfrm>
            <a:off x="815051" y="1212867"/>
            <a:ext cx="1600200" cy="9906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X</a:t>
            </a:r>
          </a:p>
        </p:txBody>
      </p:sp>
      <p:sp>
        <p:nvSpPr>
          <p:cNvPr id="4" name="Oval 3">
            <a:extLst>
              <a:ext uri="{FF2B5EF4-FFF2-40B4-BE49-F238E27FC236}">
                <a16:creationId xmlns:a16="http://schemas.microsoft.com/office/drawing/2014/main" id="{EB710D62-404B-FBE9-1377-9CCC3A73FF9C}"/>
              </a:ext>
            </a:extLst>
          </p:cNvPr>
          <p:cNvSpPr/>
          <p:nvPr/>
        </p:nvSpPr>
        <p:spPr>
          <a:xfrm>
            <a:off x="815051" y="2645822"/>
            <a:ext cx="1600200" cy="9906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Y</a:t>
            </a:r>
          </a:p>
        </p:txBody>
      </p:sp>
      <p:sp>
        <p:nvSpPr>
          <p:cNvPr id="5" name="Oval 4">
            <a:extLst>
              <a:ext uri="{FF2B5EF4-FFF2-40B4-BE49-F238E27FC236}">
                <a16:creationId xmlns:a16="http://schemas.microsoft.com/office/drawing/2014/main" id="{94A5C9D4-6AD6-B59C-EEA6-148416001CB0}"/>
              </a:ext>
            </a:extLst>
          </p:cNvPr>
          <p:cNvSpPr/>
          <p:nvPr/>
        </p:nvSpPr>
        <p:spPr>
          <a:xfrm>
            <a:off x="838200" y="5181600"/>
            <a:ext cx="1600200" cy="9906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Z</a:t>
            </a:r>
          </a:p>
        </p:txBody>
      </p:sp>
      <p:sp>
        <p:nvSpPr>
          <p:cNvPr id="7" name="Trapezoid 6">
            <a:extLst>
              <a:ext uri="{FF2B5EF4-FFF2-40B4-BE49-F238E27FC236}">
                <a16:creationId xmlns:a16="http://schemas.microsoft.com/office/drawing/2014/main" id="{66832864-7FC1-EF87-50C9-EE21AB7B8223}"/>
              </a:ext>
            </a:extLst>
          </p:cNvPr>
          <p:cNvSpPr/>
          <p:nvPr/>
        </p:nvSpPr>
        <p:spPr>
          <a:xfrm>
            <a:off x="3548608" y="3818461"/>
            <a:ext cx="1981200" cy="1295400"/>
          </a:xfrm>
          <a:prstGeom prst="trapezoid">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G</a:t>
            </a:r>
          </a:p>
        </p:txBody>
      </p:sp>
      <p:sp>
        <p:nvSpPr>
          <p:cNvPr id="8" name="Arrow: Pentagon 7">
            <a:extLst>
              <a:ext uri="{FF2B5EF4-FFF2-40B4-BE49-F238E27FC236}">
                <a16:creationId xmlns:a16="http://schemas.microsoft.com/office/drawing/2014/main" id="{3C09EE11-A443-B1C6-FA67-ABC679BE9619}"/>
              </a:ext>
            </a:extLst>
          </p:cNvPr>
          <p:cNvSpPr/>
          <p:nvPr/>
        </p:nvSpPr>
        <p:spPr>
          <a:xfrm>
            <a:off x="6324600" y="4055522"/>
            <a:ext cx="1828800" cy="706978"/>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t>G(Z|Y)</a:t>
            </a:r>
          </a:p>
        </p:txBody>
      </p:sp>
      <p:sp>
        <p:nvSpPr>
          <p:cNvPr id="9" name="Trapezoid 8">
            <a:extLst>
              <a:ext uri="{FF2B5EF4-FFF2-40B4-BE49-F238E27FC236}">
                <a16:creationId xmlns:a16="http://schemas.microsoft.com/office/drawing/2014/main" id="{D2FD1DFA-CE2C-32F4-D16D-525F0A5FB073}"/>
              </a:ext>
            </a:extLst>
          </p:cNvPr>
          <p:cNvSpPr/>
          <p:nvPr/>
        </p:nvSpPr>
        <p:spPr>
          <a:xfrm>
            <a:off x="9434924" y="1973529"/>
            <a:ext cx="1981200" cy="1295400"/>
          </a:xfrm>
          <a:prstGeom prst="trapezoid">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D</a:t>
            </a:r>
          </a:p>
        </p:txBody>
      </p:sp>
      <p:cxnSp>
        <p:nvCxnSpPr>
          <p:cNvPr id="13" name="Straight Connector 12">
            <a:extLst>
              <a:ext uri="{FF2B5EF4-FFF2-40B4-BE49-F238E27FC236}">
                <a16:creationId xmlns:a16="http://schemas.microsoft.com/office/drawing/2014/main" id="{A7185586-FADF-EAB2-6F02-E3DC60B70CFA}"/>
              </a:ext>
            </a:extLst>
          </p:cNvPr>
          <p:cNvCxnSpPr>
            <a:stCxn id="4" idx="4"/>
            <a:endCxn id="5" idx="0"/>
          </p:cNvCxnSpPr>
          <p:nvPr/>
        </p:nvCxnSpPr>
        <p:spPr>
          <a:xfrm>
            <a:off x="1615151" y="3636422"/>
            <a:ext cx="23149" cy="1545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AB42E9F-9FEF-AF21-80A6-88F634B1C9DD}"/>
              </a:ext>
            </a:extLst>
          </p:cNvPr>
          <p:cNvSpPr/>
          <p:nvPr/>
        </p:nvSpPr>
        <p:spPr>
          <a:xfrm>
            <a:off x="2367510" y="3292730"/>
            <a:ext cx="571498" cy="234607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67F8FCE2-C8A7-6E23-9786-2E612189A3BE}"/>
              </a:ext>
            </a:extLst>
          </p:cNvPr>
          <p:cNvCxnSpPr>
            <a:cxnSpLocks/>
          </p:cNvCxnSpPr>
          <p:nvPr/>
        </p:nvCxnSpPr>
        <p:spPr>
          <a:xfrm>
            <a:off x="5410200" y="4466161"/>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4F9726-1DDA-2C9C-8B26-040A31F65934}"/>
              </a:ext>
            </a:extLst>
          </p:cNvPr>
          <p:cNvCxnSpPr/>
          <p:nvPr/>
        </p:nvCxnSpPr>
        <p:spPr>
          <a:xfrm>
            <a:off x="10325582" y="3056791"/>
            <a:ext cx="23149" cy="1545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1E818AFD-41D7-D431-7DD6-898119EE92DF}"/>
              </a:ext>
            </a:extLst>
          </p:cNvPr>
          <p:cNvSpPr/>
          <p:nvPr/>
        </p:nvSpPr>
        <p:spPr>
          <a:xfrm>
            <a:off x="9358131" y="4611395"/>
            <a:ext cx="1981200" cy="12954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SYNTHETIC DATA</a:t>
            </a:r>
          </a:p>
        </p:txBody>
      </p:sp>
      <p:sp>
        <p:nvSpPr>
          <p:cNvPr id="49" name="TextBox 48">
            <a:extLst>
              <a:ext uri="{FF2B5EF4-FFF2-40B4-BE49-F238E27FC236}">
                <a16:creationId xmlns:a16="http://schemas.microsoft.com/office/drawing/2014/main" id="{CBAD0D96-3ED8-6C79-7CB7-B907FEEA2568}"/>
              </a:ext>
            </a:extLst>
          </p:cNvPr>
          <p:cNvSpPr txBox="1"/>
          <p:nvPr/>
        </p:nvSpPr>
        <p:spPr>
          <a:xfrm>
            <a:off x="832413" y="862018"/>
            <a:ext cx="1752600" cy="369332"/>
          </a:xfrm>
          <a:prstGeom prst="rect">
            <a:avLst/>
          </a:prstGeom>
          <a:noFill/>
        </p:spPr>
        <p:txBody>
          <a:bodyPr wrap="square" rtlCol="0">
            <a:spAutoFit/>
          </a:bodyPr>
          <a:lstStyle/>
          <a:p>
            <a:r>
              <a:rPr lang="en-IN" dirty="0"/>
              <a:t>REAL DATA</a:t>
            </a:r>
          </a:p>
        </p:txBody>
      </p:sp>
      <p:sp>
        <p:nvSpPr>
          <p:cNvPr id="50" name="TextBox 49">
            <a:extLst>
              <a:ext uri="{FF2B5EF4-FFF2-40B4-BE49-F238E27FC236}">
                <a16:creationId xmlns:a16="http://schemas.microsoft.com/office/drawing/2014/main" id="{CCFE7814-E34A-241D-077D-A38D03D1B889}"/>
              </a:ext>
            </a:extLst>
          </p:cNvPr>
          <p:cNvSpPr txBox="1"/>
          <p:nvPr/>
        </p:nvSpPr>
        <p:spPr>
          <a:xfrm>
            <a:off x="90669" y="3714407"/>
            <a:ext cx="1752600" cy="369332"/>
          </a:xfrm>
          <a:prstGeom prst="rect">
            <a:avLst/>
          </a:prstGeom>
          <a:noFill/>
        </p:spPr>
        <p:txBody>
          <a:bodyPr wrap="square" rtlCol="0">
            <a:spAutoFit/>
          </a:bodyPr>
          <a:lstStyle/>
          <a:p>
            <a:r>
              <a:rPr lang="en-IN" dirty="0"/>
              <a:t>CONDITION</a:t>
            </a:r>
          </a:p>
        </p:txBody>
      </p:sp>
      <p:sp>
        <p:nvSpPr>
          <p:cNvPr id="51" name="TextBox 50">
            <a:extLst>
              <a:ext uri="{FF2B5EF4-FFF2-40B4-BE49-F238E27FC236}">
                <a16:creationId xmlns:a16="http://schemas.microsoft.com/office/drawing/2014/main" id="{1E4E50A3-8FB8-720B-4F6C-057B5CBE66F0}"/>
              </a:ext>
            </a:extLst>
          </p:cNvPr>
          <p:cNvSpPr txBox="1"/>
          <p:nvPr/>
        </p:nvSpPr>
        <p:spPr>
          <a:xfrm>
            <a:off x="827353" y="6260068"/>
            <a:ext cx="1752600" cy="369332"/>
          </a:xfrm>
          <a:prstGeom prst="rect">
            <a:avLst/>
          </a:prstGeom>
          <a:noFill/>
        </p:spPr>
        <p:txBody>
          <a:bodyPr wrap="square" rtlCol="0">
            <a:spAutoFit/>
          </a:bodyPr>
          <a:lstStyle/>
          <a:p>
            <a:r>
              <a:rPr lang="en-IN" dirty="0"/>
              <a:t>INPUT NOISE</a:t>
            </a:r>
          </a:p>
        </p:txBody>
      </p:sp>
      <p:sp>
        <p:nvSpPr>
          <p:cNvPr id="52" name="TextBox 51">
            <a:extLst>
              <a:ext uri="{FF2B5EF4-FFF2-40B4-BE49-F238E27FC236}">
                <a16:creationId xmlns:a16="http://schemas.microsoft.com/office/drawing/2014/main" id="{B76D836D-ECD8-95F2-0BCC-3FE006CC15F2}"/>
              </a:ext>
            </a:extLst>
          </p:cNvPr>
          <p:cNvSpPr txBox="1"/>
          <p:nvPr/>
        </p:nvSpPr>
        <p:spPr>
          <a:xfrm>
            <a:off x="3657600" y="5155168"/>
            <a:ext cx="1752600" cy="369332"/>
          </a:xfrm>
          <a:prstGeom prst="rect">
            <a:avLst/>
          </a:prstGeom>
          <a:noFill/>
        </p:spPr>
        <p:txBody>
          <a:bodyPr wrap="square" rtlCol="0">
            <a:spAutoFit/>
          </a:bodyPr>
          <a:lstStyle/>
          <a:p>
            <a:r>
              <a:rPr lang="en-IN" dirty="0"/>
              <a:t>GENERATOR</a:t>
            </a:r>
          </a:p>
        </p:txBody>
      </p:sp>
      <p:sp>
        <p:nvSpPr>
          <p:cNvPr id="53" name="TextBox 52">
            <a:extLst>
              <a:ext uri="{FF2B5EF4-FFF2-40B4-BE49-F238E27FC236}">
                <a16:creationId xmlns:a16="http://schemas.microsoft.com/office/drawing/2014/main" id="{64F2E39F-487B-9BBE-B8D8-192FE5BDDEE4}"/>
              </a:ext>
            </a:extLst>
          </p:cNvPr>
          <p:cNvSpPr txBox="1"/>
          <p:nvPr/>
        </p:nvSpPr>
        <p:spPr>
          <a:xfrm>
            <a:off x="6529936" y="4846603"/>
            <a:ext cx="1752600" cy="369332"/>
          </a:xfrm>
          <a:prstGeom prst="rect">
            <a:avLst/>
          </a:prstGeom>
          <a:noFill/>
        </p:spPr>
        <p:txBody>
          <a:bodyPr wrap="square" rtlCol="0">
            <a:spAutoFit/>
          </a:bodyPr>
          <a:lstStyle/>
          <a:p>
            <a:r>
              <a:rPr lang="en-IN" dirty="0"/>
              <a:t>FAKE DATA</a:t>
            </a:r>
          </a:p>
        </p:txBody>
      </p:sp>
      <p:sp>
        <p:nvSpPr>
          <p:cNvPr id="54" name="TextBox 53">
            <a:extLst>
              <a:ext uri="{FF2B5EF4-FFF2-40B4-BE49-F238E27FC236}">
                <a16:creationId xmlns:a16="http://schemas.microsoft.com/office/drawing/2014/main" id="{B88944C5-427D-5672-FE66-8E1AADD169D2}"/>
              </a:ext>
            </a:extLst>
          </p:cNvPr>
          <p:cNvSpPr txBox="1"/>
          <p:nvPr/>
        </p:nvSpPr>
        <p:spPr>
          <a:xfrm>
            <a:off x="9465589" y="1429986"/>
            <a:ext cx="2040610" cy="369332"/>
          </a:xfrm>
          <a:prstGeom prst="rect">
            <a:avLst/>
          </a:prstGeom>
          <a:noFill/>
        </p:spPr>
        <p:txBody>
          <a:bodyPr wrap="square" rtlCol="0">
            <a:spAutoFit/>
          </a:bodyPr>
          <a:lstStyle/>
          <a:p>
            <a:r>
              <a:rPr lang="en-IN" dirty="0"/>
              <a:t>DISCRIMINATOR</a:t>
            </a:r>
          </a:p>
        </p:txBody>
      </p:sp>
      <p:sp>
        <p:nvSpPr>
          <p:cNvPr id="55" name="TextBox 54">
            <a:extLst>
              <a:ext uri="{FF2B5EF4-FFF2-40B4-BE49-F238E27FC236}">
                <a16:creationId xmlns:a16="http://schemas.microsoft.com/office/drawing/2014/main" id="{45D26EEC-74A2-BE64-81FA-A9BD21D21856}"/>
              </a:ext>
            </a:extLst>
          </p:cNvPr>
          <p:cNvSpPr txBox="1"/>
          <p:nvPr/>
        </p:nvSpPr>
        <p:spPr>
          <a:xfrm>
            <a:off x="9753600" y="5987534"/>
            <a:ext cx="1752600" cy="369332"/>
          </a:xfrm>
          <a:prstGeom prst="rect">
            <a:avLst/>
          </a:prstGeom>
          <a:noFill/>
        </p:spPr>
        <p:txBody>
          <a:bodyPr wrap="square" rtlCol="0">
            <a:spAutoFit/>
          </a:bodyPr>
          <a:lstStyle/>
          <a:p>
            <a:r>
              <a:rPr lang="en-IN" dirty="0"/>
              <a:t>OUTPUT</a:t>
            </a:r>
          </a:p>
        </p:txBody>
      </p:sp>
      <p:sp>
        <p:nvSpPr>
          <p:cNvPr id="59" name="Arrow: Up 58">
            <a:extLst>
              <a:ext uri="{FF2B5EF4-FFF2-40B4-BE49-F238E27FC236}">
                <a16:creationId xmlns:a16="http://schemas.microsoft.com/office/drawing/2014/main" id="{13D27CA5-172D-5E7F-8EDC-67CB2D29297D}"/>
              </a:ext>
            </a:extLst>
          </p:cNvPr>
          <p:cNvSpPr/>
          <p:nvPr/>
        </p:nvSpPr>
        <p:spPr>
          <a:xfrm>
            <a:off x="1418386" y="2203467"/>
            <a:ext cx="380991" cy="442355"/>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0" name="Arrow: Up 59">
            <a:extLst>
              <a:ext uri="{FF2B5EF4-FFF2-40B4-BE49-F238E27FC236}">
                <a16:creationId xmlns:a16="http://schemas.microsoft.com/office/drawing/2014/main" id="{68553649-2B6D-1162-AFFE-41DF057B88C3}"/>
              </a:ext>
            </a:extLst>
          </p:cNvPr>
          <p:cNvSpPr/>
          <p:nvPr/>
        </p:nvSpPr>
        <p:spPr>
          <a:xfrm rot="5400000">
            <a:off x="3061770" y="4006377"/>
            <a:ext cx="562814" cy="778603"/>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1" name="Arrow: Up 60">
            <a:extLst>
              <a:ext uri="{FF2B5EF4-FFF2-40B4-BE49-F238E27FC236}">
                <a16:creationId xmlns:a16="http://schemas.microsoft.com/office/drawing/2014/main" id="{49E29165-36BC-D957-CB30-D805037A0FE1}"/>
              </a:ext>
            </a:extLst>
          </p:cNvPr>
          <p:cNvSpPr/>
          <p:nvPr/>
        </p:nvSpPr>
        <p:spPr>
          <a:xfrm rot="5400000">
            <a:off x="5550736" y="4029946"/>
            <a:ext cx="604122" cy="94360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2" name="Arrow: Up 61">
            <a:extLst>
              <a:ext uri="{FF2B5EF4-FFF2-40B4-BE49-F238E27FC236}">
                <a16:creationId xmlns:a16="http://schemas.microsoft.com/office/drawing/2014/main" id="{8D94BCD5-8E47-459A-C4AF-430F55B7F3BD}"/>
              </a:ext>
            </a:extLst>
          </p:cNvPr>
          <p:cNvSpPr/>
          <p:nvPr/>
        </p:nvSpPr>
        <p:spPr>
          <a:xfrm rot="5400000">
            <a:off x="4877611" y="360865"/>
            <a:ext cx="604122" cy="551871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3" name="Arrow: Up 62">
            <a:extLst>
              <a:ext uri="{FF2B5EF4-FFF2-40B4-BE49-F238E27FC236}">
                <a16:creationId xmlns:a16="http://schemas.microsoft.com/office/drawing/2014/main" id="{B3F1805F-F5D4-F382-829D-2358A77E3EE2}"/>
              </a:ext>
            </a:extLst>
          </p:cNvPr>
          <p:cNvSpPr/>
          <p:nvPr/>
        </p:nvSpPr>
        <p:spPr>
          <a:xfrm rot="10800000">
            <a:off x="10067086" y="3278352"/>
            <a:ext cx="562814" cy="1333039"/>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67" name="Straight Connector 66">
            <a:extLst>
              <a:ext uri="{FF2B5EF4-FFF2-40B4-BE49-F238E27FC236}">
                <a16:creationId xmlns:a16="http://schemas.microsoft.com/office/drawing/2014/main" id="{BFA2110B-9A84-2DF0-CD14-093B9AF5C426}"/>
              </a:ext>
            </a:extLst>
          </p:cNvPr>
          <p:cNvCxnSpPr>
            <a:cxnSpLocks/>
            <a:stCxn id="2" idx="6"/>
          </p:cNvCxnSpPr>
          <p:nvPr/>
        </p:nvCxnSpPr>
        <p:spPr>
          <a:xfrm>
            <a:off x="2415251" y="1708167"/>
            <a:ext cx="5867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F82147F-E33F-886E-A33C-0DF2CCFE576A}"/>
              </a:ext>
            </a:extLst>
          </p:cNvPr>
          <p:cNvCxnSpPr>
            <a:cxnSpLocks/>
          </p:cNvCxnSpPr>
          <p:nvPr/>
        </p:nvCxnSpPr>
        <p:spPr>
          <a:xfrm>
            <a:off x="8282536" y="1708167"/>
            <a:ext cx="0" cy="111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4162642-793C-EC70-A610-F58D99CC9264}"/>
              </a:ext>
            </a:extLst>
          </p:cNvPr>
          <p:cNvCxnSpPr>
            <a:cxnSpLocks/>
            <a:stCxn id="8" idx="3"/>
          </p:cNvCxnSpPr>
          <p:nvPr/>
        </p:nvCxnSpPr>
        <p:spPr>
          <a:xfrm flipV="1">
            <a:off x="8153400" y="3582970"/>
            <a:ext cx="129136" cy="82604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Arrow: Down 78">
            <a:extLst>
              <a:ext uri="{FF2B5EF4-FFF2-40B4-BE49-F238E27FC236}">
                <a16:creationId xmlns:a16="http://schemas.microsoft.com/office/drawing/2014/main" id="{E2A1779D-97D7-5FC7-84FB-496E6CBA2512}"/>
              </a:ext>
            </a:extLst>
          </p:cNvPr>
          <p:cNvSpPr/>
          <p:nvPr/>
        </p:nvSpPr>
        <p:spPr>
          <a:xfrm>
            <a:off x="7924800" y="1708166"/>
            <a:ext cx="743583" cy="117951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2" name="Arrow: Down 81">
            <a:extLst>
              <a:ext uri="{FF2B5EF4-FFF2-40B4-BE49-F238E27FC236}">
                <a16:creationId xmlns:a16="http://schemas.microsoft.com/office/drawing/2014/main" id="{0BEDAE8C-A4D9-81C8-D4DF-3B709A0B3673}"/>
              </a:ext>
            </a:extLst>
          </p:cNvPr>
          <p:cNvSpPr/>
          <p:nvPr/>
        </p:nvSpPr>
        <p:spPr>
          <a:xfrm rot="10800000">
            <a:off x="7943011" y="3581838"/>
            <a:ext cx="571497" cy="70698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3" name="Oval 82">
            <a:extLst>
              <a:ext uri="{FF2B5EF4-FFF2-40B4-BE49-F238E27FC236}">
                <a16:creationId xmlns:a16="http://schemas.microsoft.com/office/drawing/2014/main" id="{66E3C6B5-D948-E473-D493-F5733ABC8F8D}"/>
              </a:ext>
            </a:extLst>
          </p:cNvPr>
          <p:cNvSpPr/>
          <p:nvPr/>
        </p:nvSpPr>
        <p:spPr>
          <a:xfrm>
            <a:off x="7895798" y="2863964"/>
            <a:ext cx="773476" cy="6952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t>∑</a:t>
            </a:r>
          </a:p>
        </p:txBody>
      </p:sp>
      <p:sp>
        <p:nvSpPr>
          <p:cNvPr id="84" name="Arrow: Up 83">
            <a:extLst>
              <a:ext uri="{FF2B5EF4-FFF2-40B4-BE49-F238E27FC236}">
                <a16:creationId xmlns:a16="http://schemas.microsoft.com/office/drawing/2014/main" id="{749F983E-5DD9-7939-4D5D-31DD0525FC17}"/>
              </a:ext>
            </a:extLst>
          </p:cNvPr>
          <p:cNvSpPr/>
          <p:nvPr/>
        </p:nvSpPr>
        <p:spPr>
          <a:xfrm rot="5400000">
            <a:off x="8783024" y="2770781"/>
            <a:ext cx="562814" cy="778603"/>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9579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CEFE3D-BD0E-46CB-F4D7-93259027C003}"/>
              </a:ext>
            </a:extLst>
          </p:cNvPr>
          <p:cNvSpPr txBox="1"/>
          <p:nvPr/>
        </p:nvSpPr>
        <p:spPr>
          <a:xfrm>
            <a:off x="457200" y="533400"/>
            <a:ext cx="4800600" cy="584775"/>
          </a:xfrm>
          <a:prstGeom prst="rect">
            <a:avLst/>
          </a:prstGeom>
          <a:noFill/>
        </p:spPr>
        <p:txBody>
          <a:bodyPr wrap="square" rtlCol="0">
            <a:spAutoFit/>
          </a:bodyPr>
          <a:lstStyle/>
          <a:p>
            <a:r>
              <a:rPr lang="en-IN" sz="3200" b="1" dirty="0"/>
              <a:t>CGAN PROCESS:-</a:t>
            </a:r>
          </a:p>
        </p:txBody>
      </p:sp>
      <p:sp>
        <p:nvSpPr>
          <p:cNvPr id="4" name="TextBox 3">
            <a:extLst>
              <a:ext uri="{FF2B5EF4-FFF2-40B4-BE49-F238E27FC236}">
                <a16:creationId xmlns:a16="http://schemas.microsoft.com/office/drawing/2014/main" id="{89ABA35C-7A6F-34DF-6B95-9D029EF28A69}"/>
              </a:ext>
            </a:extLst>
          </p:cNvPr>
          <p:cNvSpPr txBox="1"/>
          <p:nvPr/>
        </p:nvSpPr>
        <p:spPr>
          <a:xfrm>
            <a:off x="800100" y="1447800"/>
            <a:ext cx="10591800" cy="4739759"/>
          </a:xfrm>
          <a:prstGeom prst="rect">
            <a:avLst/>
          </a:prstGeom>
          <a:noFill/>
        </p:spPr>
        <p:txBody>
          <a:bodyPr wrap="square">
            <a:spAutoFit/>
          </a:bodyPr>
          <a:lstStyle/>
          <a:p>
            <a:pPr algn="l" fontAlgn="base">
              <a:spcAft>
                <a:spcPts val="1800"/>
              </a:spcAft>
              <a:buFont typeface="Arial" panose="020B0604020202020204" pitchFamily="34" charset="0"/>
              <a:buChar char="•"/>
            </a:pPr>
            <a:r>
              <a:rPr lang="en-US" sz="2800" b="1" i="0" dirty="0">
                <a:solidFill>
                  <a:srgbClr val="273239"/>
                </a:solidFill>
                <a:effectLst/>
                <a:latin typeface="Nunito" pitchFamily="2" charset="0"/>
              </a:rPr>
              <a:t>Real Data (x)</a:t>
            </a:r>
            <a:r>
              <a:rPr lang="en-US" sz="2800" i="0" dirty="0">
                <a:solidFill>
                  <a:srgbClr val="273239"/>
                </a:solidFill>
                <a:effectLst/>
                <a:latin typeface="Nunito" pitchFamily="2" charset="0"/>
              </a:rPr>
              <a:t>: This is actual data sampled from the true dataset.</a:t>
            </a:r>
          </a:p>
          <a:p>
            <a:pPr algn="l" fontAlgn="base">
              <a:spcAft>
                <a:spcPts val="1800"/>
              </a:spcAft>
              <a:buFont typeface="Arial" panose="020B0604020202020204" pitchFamily="34" charset="0"/>
              <a:buChar char="•"/>
            </a:pPr>
            <a:r>
              <a:rPr lang="en-US" sz="2800" b="1" i="0" dirty="0">
                <a:solidFill>
                  <a:srgbClr val="273239"/>
                </a:solidFill>
                <a:effectLst/>
                <a:latin typeface="Nunito" pitchFamily="2" charset="0"/>
              </a:rPr>
              <a:t>Conditioning Information (y)</a:t>
            </a:r>
            <a:r>
              <a:rPr lang="en-US" sz="2800" i="0" dirty="0">
                <a:solidFill>
                  <a:srgbClr val="273239"/>
                </a:solidFill>
                <a:effectLst/>
                <a:latin typeface="Nunito" pitchFamily="2" charset="0"/>
              </a:rPr>
              <a:t>: This is extra data e.g., labels or additional context that controls what the generator </a:t>
            </a:r>
            <a:r>
              <a:rPr lang="en-US" sz="2800" i="0" dirty="0" err="1">
                <a:solidFill>
                  <a:srgbClr val="273239"/>
                </a:solidFill>
                <a:effectLst/>
                <a:latin typeface="Nunito" pitchFamily="2" charset="0"/>
              </a:rPr>
              <a:t>creates.ex</a:t>
            </a:r>
            <a:r>
              <a:rPr lang="en-US" sz="2800" i="0" dirty="0">
                <a:solidFill>
                  <a:srgbClr val="273239"/>
                </a:solidFill>
                <a:effectLst/>
                <a:latin typeface="Nunito" pitchFamily="2" charset="0"/>
              </a:rPr>
              <a:t>: left </a:t>
            </a:r>
            <a:r>
              <a:rPr lang="en-US" sz="2800" i="0" dirty="0" err="1">
                <a:solidFill>
                  <a:srgbClr val="273239"/>
                </a:solidFill>
                <a:effectLst/>
                <a:latin typeface="Nunito" pitchFamily="2" charset="0"/>
              </a:rPr>
              <a:t>hand,right</a:t>
            </a:r>
            <a:r>
              <a:rPr lang="en-US" sz="2800" i="0" dirty="0">
                <a:solidFill>
                  <a:srgbClr val="273239"/>
                </a:solidFill>
                <a:effectLst/>
                <a:latin typeface="Nunito" pitchFamily="2" charset="0"/>
              </a:rPr>
              <a:t> hand.</a:t>
            </a:r>
          </a:p>
          <a:p>
            <a:pPr algn="l" fontAlgn="base">
              <a:spcAft>
                <a:spcPts val="1800"/>
              </a:spcAft>
              <a:buFont typeface="Arial" panose="020B0604020202020204" pitchFamily="34" charset="0"/>
              <a:buChar char="•"/>
            </a:pPr>
            <a:r>
              <a:rPr lang="en-US" sz="2800" b="1" i="0" dirty="0">
                <a:solidFill>
                  <a:srgbClr val="273239"/>
                </a:solidFill>
                <a:effectLst/>
                <a:latin typeface="Nunito" pitchFamily="2" charset="0"/>
              </a:rPr>
              <a:t>Conditioning Information (y) for discriminator</a:t>
            </a:r>
            <a:r>
              <a:rPr lang="en-US" sz="2800" i="0" dirty="0">
                <a:solidFill>
                  <a:srgbClr val="273239"/>
                </a:solidFill>
                <a:effectLst/>
                <a:latin typeface="Nunito" pitchFamily="2" charset="0"/>
              </a:rPr>
              <a:t>: The same extra information (</a:t>
            </a:r>
            <a:r>
              <a:rPr lang="en-US" sz="2800" b="1" i="0" dirty="0">
                <a:solidFill>
                  <a:srgbClr val="273239"/>
                </a:solidFill>
                <a:effectLst/>
                <a:latin typeface="Nunito" pitchFamily="2" charset="0"/>
              </a:rPr>
              <a:t>y</a:t>
            </a:r>
            <a:r>
              <a:rPr lang="en-US" sz="2800" i="0" dirty="0">
                <a:solidFill>
                  <a:srgbClr val="273239"/>
                </a:solidFill>
                <a:effectLst/>
                <a:latin typeface="Nunito" pitchFamily="2" charset="0"/>
              </a:rPr>
              <a:t>) that was given to the generator.</a:t>
            </a:r>
            <a:endParaRPr lang="en-US" sz="2800" b="1"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sz="2800" b="1" i="0" dirty="0">
                <a:solidFill>
                  <a:srgbClr val="273239"/>
                </a:solidFill>
                <a:effectLst/>
                <a:latin typeface="Nunito" pitchFamily="2" charset="0"/>
              </a:rPr>
              <a:t>Random Noise (z)</a:t>
            </a:r>
            <a:r>
              <a:rPr lang="en-US" sz="2800" i="0" dirty="0">
                <a:solidFill>
                  <a:srgbClr val="273239"/>
                </a:solidFill>
                <a:effectLst/>
                <a:latin typeface="Nunito" pitchFamily="2" charset="0"/>
              </a:rPr>
              <a:t>: This is a vector of random values that provides variety to the generated data.</a:t>
            </a:r>
          </a:p>
          <a:p>
            <a:pPr algn="l" fontAlgn="base">
              <a:spcAft>
                <a:spcPts val="1800"/>
              </a:spcAft>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391248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0600" y="3657600"/>
            <a:ext cx="10915651" cy="3019425"/>
          </a:xfrm>
          <a:prstGeom prst="rect">
            <a:avLst/>
          </a:prstGeom>
        </p:spPr>
      </p:pic>
      <p:sp>
        <p:nvSpPr>
          <p:cNvPr id="3" name="object 3"/>
          <p:cNvSpPr txBox="1">
            <a:spLocks noGrp="1"/>
          </p:cNvSpPr>
          <p:nvPr>
            <p:ph type="title"/>
          </p:nvPr>
        </p:nvSpPr>
        <p:spPr>
          <a:xfrm>
            <a:off x="182245" y="7311"/>
            <a:ext cx="8363584" cy="706978"/>
          </a:xfrm>
          <a:prstGeom prst="rect">
            <a:avLst/>
          </a:prstGeom>
        </p:spPr>
        <p:txBody>
          <a:bodyPr vert="horz" wrap="square" lIns="0" tIns="212461" rIns="0" bIns="0" rtlCol="0">
            <a:spAutoFit/>
          </a:bodyPr>
          <a:lstStyle/>
          <a:p>
            <a:pPr marL="48895">
              <a:lnSpc>
                <a:spcPct val="100000"/>
              </a:lnSpc>
              <a:spcBef>
                <a:spcPts val="100"/>
              </a:spcBef>
            </a:pPr>
            <a:r>
              <a:rPr sz="3200" b="1" spc="-45" dirty="0">
                <a:latin typeface="Cambria Math" panose="02040503050406030204" pitchFamily="18" charset="0"/>
                <a:ea typeface="Cambria Math" panose="02040503050406030204" pitchFamily="18" charset="0"/>
                <a:cs typeface="Times New Roman"/>
              </a:rPr>
              <a:t>DATA</a:t>
            </a:r>
            <a:r>
              <a:rPr sz="3200" b="1" spc="5" dirty="0">
                <a:latin typeface="Cambria Math" panose="02040503050406030204" pitchFamily="18" charset="0"/>
                <a:ea typeface="Cambria Math" panose="02040503050406030204" pitchFamily="18" charset="0"/>
                <a:cs typeface="Times New Roman"/>
              </a:rPr>
              <a:t> </a:t>
            </a:r>
            <a:r>
              <a:rPr sz="3200" b="1" spc="-155" dirty="0">
                <a:latin typeface="Cambria Math" panose="02040503050406030204" pitchFamily="18" charset="0"/>
                <a:ea typeface="Cambria Math" panose="02040503050406030204" pitchFamily="18" charset="0"/>
                <a:cs typeface="Times New Roman"/>
              </a:rPr>
              <a:t>AUGMENTATION</a:t>
            </a:r>
            <a:r>
              <a:rPr sz="3200" b="1" spc="5" dirty="0">
                <a:latin typeface="Cambria Math" panose="02040503050406030204" pitchFamily="18" charset="0"/>
                <a:ea typeface="Cambria Math" panose="02040503050406030204" pitchFamily="18" charset="0"/>
                <a:cs typeface="Times New Roman"/>
              </a:rPr>
              <a:t> </a:t>
            </a:r>
            <a:r>
              <a:rPr sz="3200" b="1" spc="-155" dirty="0">
                <a:latin typeface="Cambria Math" panose="02040503050406030204" pitchFamily="18" charset="0"/>
                <a:ea typeface="Cambria Math" panose="02040503050406030204" pitchFamily="18" charset="0"/>
                <a:cs typeface="Times New Roman"/>
              </a:rPr>
              <a:t>USING</a:t>
            </a:r>
            <a:r>
              <a:rPr sz="3200" b="1" spc="35" dirty="0">
                <a:latin typeface="Cambria Math" panose="02040503050406030204" pitchFamily="18" charset="0"/>
                <a:ea typeface="Cambria Math" panose="02040503050406030204" pitchFamily="18" charset="0"/>
                <a:cs typeface="Times New Roman"/>
              </a:rPr>
              <a:t> </a:t>
            </a:r>
            <a:r>
              <a:rPr sz="3200" b="1" spc="-140" dirty="0">
                <a:latin typeface="Cambria Math" panose="02040503050406030204" pitchFamily="18" charset="0"/>
                <a:ea typeface="Cambria Math" panose="02040503050406030204" pitchFamily="18" charset="0"/>
                <a:cs typeface="Times New Roman"/>
              </a:rPr>
              <a:t>CGAN</a:t>
            </a:r>
            <a:r>
              <a:rPr sz="3200" b="1" spc="5" dirty="0">
                <a:latin typeface="Cambria Math" panose="02040503050406030204" pitchFamily="18" charset="0"/>
                <a:ea typeface="Cambria Math" panose="02040503050406030204" pitchFamily="18" charset="0"/>
                <a:cs typeface="Times New Roman"/>
              </a:rPr>
              <a:t> </a:t>
            </a:r>
            <a:r>
              <a:rPr sz="3200" b="1" spc="-25" dirty="0">
                <a:latin typeface="Cambria Math" panose="02040503050406030204" pitchFamily="18" charset="0"/>
                <a:ea typeface="Cambria Math" panose="02040503050406030204" pitchFamily="18" charset="0"/>
                <a:cs typeface="Times New Roman"/>
              </a:rPr>
              <a:t>:-</a:t>
            </a:r>
            <a:endParaRPr sz="3200" b="1" dirty="0">
              <a:latin typeface="Cambria Math" panose="02040503050406030204" pitchFamily="18" charset="0"/>
              <a:ea typeface="Cambria Math" panose="02040503050406030204" pitchFamily="18" charset="0"/>
              <a:cs typeface="Times New Roman"/>
            </a:endParaRPr>
          </a:p>
        </p:txBody>
      </p:sp>
      <p:pic>
        <p:nvPicPr>
          <p:cNvPr id="5" name="object 5"/>
          <p:cNvPicPr/>
          <p:nvPr/>
        </p:nvPicPr>
        <p:blipFill>
          <a:blip r:embed="rId3" cstate="print"/>
          <a:stretch>
            <a:fillRect/>
          </a:stretch>
        </p:blipFill>
        <p:spPr>
          <a:xfrm>
            <a:off x="457200" y="1009650"/>
            <a:ext cx="9753600" cy="2514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0272" rIns="0" bIns="0" rtlCol="0">
            <a:spAutoFit/>
          </a:bodyPr>
          <a:lstStyle/>
          <a:p>
            <a:pPr marL="165100">
              <a:lnSpc>
                <a:spcPct val="100000"/>
              </a:lnSpc>
              <a:spcBef>
                <a:spcPts val="130"/>
              </a:spcBef>
            </a:pPr>
            <a:r>
              <a:rPr sz="3950" spc="-65" dirty="0">
                <a:latin typeface="Times New Roman"/>
                <a:cs typeface="Times New Roman"/>
              </a:rPr>
              <a:t>OBJECTIVE</a:t>
            </a:r>
            <a:r>
              <a:rPr sz="3950" spc="-165" dirty="0">
                <a:latin typeface="Times New Roman"/>
                <a:cs typeface="Times New Roman"/>
              </a:rPr>
              <a:t> </a:t>
            </a:r>
            <a:r>
              <a:rPr sz="3950" spc="-25" dirty="0">
                <a:latin typeface="Times New Roman"/>
                <a:cs typeface="Times New Roman"/>
              </a:rPr>
              <a:t>:-</a:t>
            </a:r>
            <a:endParaRPr sz="3950" dirty="0">
              <a:latin typeface="Times New Roman"/>
              <a:cs typeface="Times New Roman"/>
            </a:endParaRPr>
          </a:p>
        </p:txBody>
      </p:sp>
      <p:sp>
        <p:nvSpPr>
          <p:cNvPr id="3" name="object 3"/>
          <p:cNvSpPr txBox="1"/>
          <p:nvPr/>
        </p:nvSpPr>
        <p:spPr>
          <a:xfrm>
            <a:off x="914400" y="1143000"/>
            <a:ext cx="10687686" cy="4764125"/>
          </a:xfrm>
          <a:prstGeom prst="rect">
            <a:avLst/>
          </a:prstGeom>
        </p:spPr>
        <p:txBody>
          <a:bodyPr vert="horz" wrap="square" lIns="0" tIns="11430" rIns="0" bIns="0" rtlCol="0">
            <a:spAutoFit/>
          </a:bodyPr>
          <a:lstStyle/>
          <a:p>
            <a:pPr marL="469900" marR="5080" indent="-457200">
              <a:lnSpc>
                <a:spcPct val="100400"/>
              </a:lnSpc>
              <a:spcBef>
                <a:spcPts val="90"/>
              </a:spcBef>
              <a:buFont typeface="Wingdings" panose="05000000000000000000" pitchFamily="2" charset="2"/>
              <a:buChar char="Ø"/>
            </a:pPr>
            <a:r>
              <a:rPr sz="2800" spc="-50" dirty="0">
                <a:latin typeface="Cambria Math"/>
                <a:cs typeface="Cambria Math"/>
              </a:rPr>
              <a:t>We</a:t>
            </a:r>
            <a:r>
              <a:rPr sz="2800" spc="-85" dirty="0">
                <a:latin typeface="Cambria Math"/>
                <a:cs typeface="Cambria Math"/>
              </a:rPr>
              <a:t> </a:t>
            </a:r>
            <a:r>
              <a:rPr sz="2800" dirty="0">
                <a:latin typeface="Cambria Math"/>
                <a:cs typeface="Cambria Math"/>
              </a:rPr>
              <a:t>propose</a:t>
            </a:r>
            <a:r>
              <a:rPr sz="2800" spc="-80" dirty="0">
                <a:latin typeface="Cambria Math"/>
                <a:cs typeface="Cambria Math"/>
              </a:rPr>
              <a:t> </a:t>
            </a:r>
            <a:r>
              <a:rPr sz="2800" dirty="0">
                <a:latin typeface="Cambria Math"/>
                <a:cs typeface="Cambria Math"/>
              </a:rPr>
              <a:t>a</a:t>
            </a:r>
            <a:r>
              <a:rPr sz="2800" spc="-50" dirty="0">
                <a:latin typeface="Cambria Math"/>
                <a:cs typeface="Cambria Math"/>
              </a:rPr>
              <a:t> </a:t>
            </a:r>
            <a:r>
              <a:rPr sz="2800" spc="-10" dirty="0">
                <a:latin typeface="Cambria Math"/>
                <a:cs typeface="Cambria Math"/>
              </a:rPr>
              <a:t>novel</a:t>
            </a:r>
            <a:r>
              <a:rPr sz="2800" spc="-55" dirty="0">
                <a:latin typeface="Cambria Math"/>
                <a:cs typeface="Cambria Math"/>
              </a:rPr>
              <a:t> </a:t>
            </a:r>
            <a:r>
              <a:rPr sz="2800" dirty="0">
                <a:latin typeface="Cambria Math"/>
                <a:cs typeface="Cambria Math"/>
              </a:rPr>
              <a:t>approach</a:t>
            </a:r>
            <a:r>
              <a:rPr sz="2800" spc="-55" dirty="0">
                <a:latin typeface="Cambria Math"/>
                <a:cs typeface="Cambria Math"/>
              </a:rPr>
              <a:t> </a:t>
            </a:r>
            <a:r>
              <a:rPr sz="2800" dirty="0">
                <a:latin typeface="Cambria Math"/>
                <a:cs typeface="Cambria Math"/>
              </a:rPr>
              <a:t>to</a:t>
            </a:r>
            <a:r>
              <a:rPr sz="2800" spc="-75" dirty="0">
                <a:latin typeface="Cambria Math"/>
                <a:cs typeface="Cambria Math"/>
              </a:rPr>
              <a:t> </a:t>
            </a:r>
            <a:r>
              <a:rPr sz="2800" dirty="0">
                <a:latin typeface="Cambria Math"/>
                <a:cs typeface="Cambria Math"/>
              </a:rPr>
              <a:t>augment</a:t>
            </a:r>
            <a:r>
              <a:rPr sz="2800" spc="-60" dirty="0">
                <a:latin typeface="Cambria Math"/>
                <a:cs typeface="Cambria Math"/>
              </a:rPr>
              <a:t> </a:t>
            </a:r>
            <a:r>
              <a:rPr sz="2800" spc="-10" dirty="0">
                <a:latin typeface="Cambria Math"/>
                <a:cs typeface="Cambria Math"/>
              </a:rPr>
              <a:t>multi-</a:t>
            </a:r>
            <a:r>
              <a:rPr sz="2800" dirty="0">
                <a:latin typeface="Cambria Math"/>
                <a:cs typeface="Cambria Math"/>
              </a:rPr>
              <a:t>modal</a:t>
            </a:r>
            <a:r>
              <a:rPr sz="2800" spc="-55" dirty="0">
                <a:latin typeface="Cambria Math"/>
                <a:cs typeface="Cambria Math"/>
              </a:rPr>
              <a:t> </a:t>
            </a:r>
            <a:r>
              <a:rPr sz="2800" spc="-20" dirty="0">
                <a:latin typeface="Cambria Math"/>
                <a:cs typeface="Cambria Math"/>
              </a:rPr>
              <a:t>EEG-</a:t>
            </a:r>
            <a:r>
              <a:rPr sz="2800" dirty="0">
                <a:latin typeface="Cambria Math"/>
                <a:cs typeface="Cambria Math"/>
              </a:rPr>
              <a:t>fNIRS</a:t>
            </a:r>
            <a:r>
              <a:rPr sz="2800" spc="-55" dirty="0">
                <a:latin typeface="Cambria Math"/>
                <a:cs typeface="Cambria Math"/>
              </a:rPr>
              <a:t> </a:t>
            </a:r>
            <a:r>
              <a:rPr sz="2800" spc="-20" dirty="0">
                <a:latin typeface="Cambria Math"/>
                <a:cs typeface="Cambria Math"/>
              </a:rPr>
              <a:t>data </a:t>
            </a:r>
            <a:r>
              <a:rPr sz="2800" dirty="0">
                <a:latin typeface="Cambria Math"/>
                <a:cs typeface="Cambria Math"/>
              </a:rPr>
              <a:t>using</a:t>
            </a:r>
            <a:r>
              <a:rPr sz="2800" spc="-70" dirty="0">
                <a:latin typeface="Cambria Math"/>
                <a:cs typeface="Cambria Math"/>
              </a:rPr>
              <a:t> </a:t>
            </a:r>
            <a:r>
              <a:rPr sz="2800" dirty="0">
                <a:latin typeface="Cambria Math"/>
                <a:cs typeface="Cambria Math"/>
              </a:rPr>
              <a:t>Conditional</a:t>
            </a:r>
            <a:r>
              <a:rPr sz="2800" spc="-120" dirty="0">
                <a:latin typeface="Cambria Math"/>
                <a:cs typeface="Cambria Math"/>
              </a:rPr>
              <a:t> </a:t>
            </a:r>
            <a:r>
              <a:rPr sz="2800" spc="-10" dirty="0">
                <a:latin typeface="Cambria Math"/>
                <a:cs typeface="Cambria Math"/>
              </a:rPr>
              <a:t>Generative</a:t>
            </a:r>
            <a:r>
              <a:rPr sz="2800" spc="-55" dirty="0">
                <a:latin typeface="Cambria Math"/>
                <a:cs typeface="Cambria Math"/>
              </a:rPr>
              <a:t> </a:t>
            </a:r>
            <a:r>
              <a:rPr sz="2800" spc="-10" dirty="0">
                <a:latin typeface="Cambria Math"/>
                <a:cs typeface="Cambria Math"/>
              </a:rPr>
              <a:t>Adversarial</a:t>
            </a:r>
            <a:r>
              <a:rPr sz="2800" spc="-60" dirty="0">
                <a:latin typeface="Cambria Math"/>
                <a:cs typeface="Cambria Math"/>
              </a:rPr>
              <a:t> </a:t>
            </a:r>
            <a:r>
              <a:rPr sz="2800" spc="-10" dirty="0">
                <a:latin typeface="Cambria Math"/>
                <a:cs typeface="Cambria Math"/>
              </a:rPr>
              <a:t>Networks</a:t>
            </a:r>
            <a:r>
              <a:rPr sz="2800" spc="-65" dirty="0">
                <a:latin typeface="Cambria Math"/>
                <a:cs typeface="Cambria Math"/>
              </a:rPr>
              <a:t> </a:t>
            </a:r>
            <a:r>
              <a:rPr sz="2800" dirty="0">
                <a:latin typeface="Cambria Math"/>
                <a:cs typeface="Cambria Math"/>
              </a:rPr>
              <a:t>(CGAN).</a:t>
            </a:r>
            <a:r>
              <a:rPr sz="2800" spc="-55" dirty="0">
                <a:latin typeface="Cambria Math"/>
                <a:cs typeface="Cambria Math"/>
              </a:rPr>
              <a:t> </a:t>
            </a:r>
            <a:r>
              <a:rPr sz="2800" dirty="0">
                <a:latin typeface="Cambria Math"/>
                <a:cs typeface="Cambria Math"/>
              </a:rPr>
              <a:t>By</a:t>
            </a:r>
            <a:r>
              <a:rPr sz="2800" spc="-85" dirty="0">
                <a:latin typeface="Cambria Math"/>
                <a:cs typeface="Cambria Math"/>
              </a:rPr>
              <a:t> </a:t>
            </a:r>
            <a:r>
              <a:rPr sz="2800" spc="-10" dirty="0">
                <a:latin typeface="Cambria Math"/>
                <a:cs typeface="Cambria Math"/>
              </a:rPr>
              <a:t>leveraging </a:t>
            </a:r>
            <a:r>
              <a:rPr sz="2800" dirty="0">
                <a:latin typeface="Cambria Math"/>
                <a:cs typeface="Cambria Math"/>
              </a:rPr>
              <a:t>the</a:t>
            </a:r>
            <a:r>
              <a:rPr sz="2800" spc="-80" dirty="0">
                <a:latin typeface="Cambria Math"/>
                <a:cs typeface="Cambria Math"/>
              </a:rPr>
              <a:t> </a:t>
            </a:r>
            <a:r>
              <a:rPr sz="2800" dirty="0">
                <a:latin typeface="Cambria Math"/>
                <a:cs typeface="Cambria Math"/>
              </a:rPr>
              <a:t>complementary</a:t>
            </a:r>
            <a:r>
              <a:rPr sz="2800" spc="-45" dirty="0">
                <a:latin typeface="Cambria Math"/>
                <a:cs typeface="Cambria Math"/>
              </a:rPr>
              <a:t> </a:t>
            </a:r>
            <a:r>
              <a:rPr sz="2800" dirty="0">
                <a:latin typeface="Cambria Math"/>
                <a:cs typeface="Cambria Math"/>
              </a:rPr>
              <a:t>information</a:t>
            </a:r>
            <a:r>
              <a:rPr sz="2800" spc="-30" dirty="0">
                <a:latin typeface="Cambria Math"/>
                <a:cs typeface="Cambria Math"/>
              </a:rPr>
              <a:t> </a:t>
            </a:r>
            <a:r>
              <a:rPr sz="2800" dirty="0">
                <a:latin typeface="Cambria Math"/>
                <a:cs typeface="Cambria Math"/>
              </a:rPr>
              <a:t>from</a:t>
            </a:r>
            <a:r>
              <a:rPr sz="2800" spc="-15" dirty="0">
                <a:latin typeface="Cambria Math"/>
                <a:cs typeface="Cambria Math"/>
              </a:rPr>
              <a:t> </a:t>
            </a:r>
            <a:r>
              <a:rPr sz="2800" dirty="0">
                <a:latin typeface="Cambria Math"/>
                <a:cs typeface="Cambria Math"/>
              </a:rPr>
              <a:t>EEG</a:t>
            </a:r>
            <a:r>
              <a:rPr sz="2800" spc="-75" dirty="0">
                <a:latin typeface="Cambria Math"/>
                <a:cs typeface="Cambria Math"/>
              </a:rPr>
              <a:t> </a:t>
            </a:r>
            <a:r>
              <a:rPr sz="2800" dirty="0">
                <a:latin typeface="Cambria Math"/>
                <a:cs typeface="Cambria Math"/>
              </a:rPr>
              <a:t>and</a:t>
            </a:r>
            <a:r>
              <a:rPr sz="2800" spc="-65" dirty="0">
                <a:latin typeface="Cambria Math"/>
                <a:cs typeface="Cambria Math"/>
              </a:rPr>
              <a:t> </a:t>
            </a:r>
            <a:r>
              <a:rPr sz="2800" dirty="0">
                <a:latin typeface="Cambria Math"/>
                <a:cs typeface="Cambria Math"/>
              </a:rPr>
              <a:t>fNIRS</a:t>
            </a:r>
            <a:r>
              <a:rPr sz="2800" spc="-35" dirty="0">
                <a:latin typeface="Cambria Math"/>
                <a:cs typeface="Cambria Math"/>
              </a:rPr>
              <a:t> </a:t>
            </a:r>
            <a:r>
              <a:rPr sz="2800" dirty="0">
                <a:latin typeface="Cambria Math"/>
                <a:cs typeface="Cambria Math"/>
              </a:rPr>
              <a:t>signals,</a:t>
            </a:r>
            <a:r>
              <a:rPr sz="2800" spc="-80" dirty="0">
                <a:latin typeface="Cambria Math"/>
                <a:cs typeface="Cambria Math"/>
              </a:rPr>
              <a:t> </a:t>
            </a:r>
            <a:r>
              <a:rPr sz="2800" dirty="0">
                <a:latin typeface="Cambria Math"/>
                <a:cs typeface="Cambria Math"/>
              </a:rPr>
              <a:t>our</a:t>
            </a:r>
            <a:r>
              <a:rPr sz="2800" spc="-55" dirty="0">
                <a:latin typeface="Cambria Math"/>
                <a:cs typeface="Cambria Math"/>
              </a:rPr>
              <a:t> </a:t>
            </a:r>
            <a:r>
              <a:rPr sz="2800" spc="-10" dirty="0">
                <a:latin typeface="Cambria Math"/>
                <a:cs typeface="Cambria Math"/>
              </a:rPr>
              <a:t>CGAN- </a:t>
            </a:r>
            <a:r>
              <a:rPr sz="2800" dirty="0">
                <a:latin typeface="Cambria Math"/>
                <a:cs typeface="Cambria Math"/>
              </a:rPr>
              <a:t>based</a:t>
            </a:r>
            <a:r>
              <a:rPr sz="2800" spc="-45" dirty="0">
                <a:latin typeface="Cambria Math"/>
                <a:cs typeface="Cambria Math"/>
              </a:rPr>
              <a:t> </a:t>
            </a:r>
            <a:r>
              <a:rPr sz="2800" spc="-10" dirty="0">
                <a:latin typeface="Cambria Math"/>
                <a:cs typeface="Cambria Math"/>
              </a:rPr>
              <a:t>framework</a:t>
            </a:r>
            <a:r>
              <a:rPr sz="2800" spc="-40" dirty="0">
                <a:latin typeface="Cambria Math"/>
                <a:cs typeface="Cambria Math"/>
              </a:rPr>
              <a:t> </a:t>
            </a:r>
            <a:r>
              <a:rPr sz="2800" spc="-10" dirty="0">
                <a:latin typeface="Cambria Math"/>
                <a:cs typeface="Cambria Math"/>
              </a:rPr>
              <a:t>generates</a:t>
            </a:r>
            <a:r>
              <a:rPr sz="2800" spc="-105" dirty="0">
                <a:latin typeface="Cambria Math"/>
                <a:cs typeface="Cambria Math"/>
              </a:rPr>
              <a:t> </a:t>
            </a:r>
            <a:r>
              <a:rPr sz="2800" dirty="0">
                <a:latin typeface="Cambria Math"/>
                <a:cs typeface="Cambria Math"/>
              </a:rPr>
              <a:t>synthetic</a:t>
            </a:r>
            <a:r>
              <a:rPr sz="2800" spc="-65" dirty="0">
                <a:latin typeface="Cambria Math"/>
                <a:cs typeface="Cambria Math"/>
              </a:rPr>
              <a:t> </a:t>
            </a:r>
            <a:r>
              <a:rPr sz="2800" dirty="0">
                <a:latin typeface="Cambria Math"/>
                <a:cs typeface="Cambria Math"/>
              </a:rPr>
              <a:t>data</a:t>
            </a:r>
            <a:r>
              <a:rPr sz="2800" spc="-35" dirty="0">
                <a:latin typeface="Cambria Math"/>
                <a:cs typeface="Cambria Math"/>
              </a:rPr>
              <a:t> </a:t>
            </a:r>
            <a:r>
              <a:rPr sz="2800" dirty="0">
                <a:latin typeface="Cambria Math"/>
                <a:cs typeface="Cambria Math"/>
              </a:rPr>
              <a:t>that</a:t>
            </a:r>
            <a:r>
              <a:rPr sz="2800" spc="-45" dirty="0">
                <a:latin typeface="Cambria Math"/>
                <a:cs typeface="Cambria Math"/>
              </a:rPr>
              <a:t> </a:t>
            </a:r>
            <a:r>
              <a:rPr sz="2800" spc="-10" dirty="0">
                <a:latin typeface="Cambria Math"/>
                <a:cs typeface="Cambria Math"/>
              </a:rPr>
              <a:t>preserves</a:t>
            </a:r>
            <a:r>
              <a:rPr sz="2800" spc="-40" dirty="0">
                <a:latin typeface="Cambria Math"/>
                <a:cs typeface="Cambria Math"/>
              </a:rPr>
              <a:t> </a:t>
            </a:r>
            <a:r>
              <a:rPr sz="2800" dirty="0">
                <a:latin typeface="Cambria Math"/>
                <a:cs typeface="Cambria Math"/>
              </a:rPr>
              <a:t>the</a:t>
            </a:r>
            <a:r>
              <a:rPr sz="2800" spc="-35" dirty="0">
                <a:latin typeface="Cambria Math"/>
                <a:cs typeface="Cambria Math"/>
              </a:rPr>
              <a:t> </a:t>
            </a:r>
            <a:r>
              <a:rPr sz="2800" spc="-10" dirty="0">
                <a:latin typeface="Cambria Math"/>
                <a:cs typeface="Cambria Math"/>
              </a:rPr>
              <a:t>underlying </a:t>
            </a:r>
            <a:r>
              <a:rPr sz="2800" dirty="0">
                <a:latin typeface="Cambria Math"/>
                <a:cs typeface="Cambria Math"/>
              </a:rPr>
              <a:t>brain</a:t>
            </a:r>
            <a:r>
              <a:rPr sz="2800" spc="-130" dirty="0">
                <a:latin typeface="Cambria Math"/>
                <a:cs typeface="Cambria Math"/>
              </a:rPr>
              <a:t> </a:t>
            </a:r>
            <a:r>
              <a:rPr sz="2800" dirty="0">
                <a:latin typeface="Cambria Math"/>
                <a:cs typeface="Cambria Math"/>
              </a:rPr>
              <a:t>activity</a:t>
            </a:r>
            <a:r>
              <a:rPr sz="2800" spc="-80" dirty="0">
                <a:latin typeface="Cambria Math"/>
                <a:cs typeface="Cambria Math"/>
              </a:rPr>
              <a:t> </a:t>
            </a:r>
            <a:r>
              <a:rPr sz="2800" spc="-10" dirty="0">
                <a:latin typeface="Cambria Math"/>
                <a:cs typeface="Cambria Math"/>
              </a:rPr>
              <a:t>patterns.</a:t>
            </a:r>
            <a:endParaRPr sz="2800" dirty="0">
              <a:latin typeface="Cambria Math"/>
              <a:cs typeface="Cambria Math"/>
            </a:endParaRPr>
          </a:p>
          <a:p>
            <a:pPr marL="457200" indent="-457200">
              <a:lnSpc>
                <a:spcPct val="100000"/>
              </a:lnSpc>
              <a:spcBef>
                <a:spcPts val="95"/>
              </a:spcBef>
              <a:buFont typeface="Wingdings" panose="05000000000000000000" pitchFamily="2" charset="2"/>
              <a:buChar char="Ø"/>
            </a:pPr>
            <a:endParaRPr sz="2800" dirty="0">
              <a:latin typeface="Cambria Math"/>
              <a:cs typeface="Cambria Math"/>
            </a:endParaRPr>
          </a:p>
          <a:p>
            <a:pPr marL="469900" marR="321945" indent="-457200">
              <a:lnSpc>
                <a:spcPct val="99700"/>
              </a:lnSpc>
              <a:spcBef>
                <a:spcPts val="5"/>
              </a:spcBef>
              <a:buFont typeface="Wingdings" panose="05000000000000000000" pitchFamily="2" charset="2"/>
              <a:buChar char="Ø"/>
            </a:pPr>
            <a:r>
              <a:rPr sz="2800" dirty="0">
                <a:latin typeface="Cambria Math"/>
                <a:cs typeface="Cambria Math"/>
              </a:rPr>
              <a:t>Experimental</a:t>
            </a:r>
            <a:r>
              <a:rPr sz="2800" spc="-50" dirty="0">
                <a:latin typeface="Cambria Math"/>
                <a:cs typeface="Cambria Math"/>
              </a:rPr>
              <a:t> </a:t>
            </a:r>
            <a:r>
              <a:rPr sz="2800" dirty="0">
                <a:latin typeface="Cambria Math"/>
                <a:cs typeface="Cambria Math"/>
              </a:rPr>
              <a:t>results</a:t>
            </a:r>
            <a:r>
              <a:rPr sz="2800" spc="-55" dirty="0">
                <a:latin typeface="Cambria Math"/>
                <a:cs typeface="Cambria Math"/>
              </a:rPr>
              <a:t> </a:t>
            </a:r>
            <a:r>
              <a:rPr sz="2800" spc="-10" dirty="0">
                <a:latin typeface="Cambria Math"/>
                <a:cs typeface="Cambria Math"/>
              </a:rPr>
              <a:t>demonstrate</a:t>
            </a:r>
            <a:r>
              <a:rPr sz="2800" spc="-45" dirty="0">
                <a:latin typeface="Cambria Math"/>
                <a:cs typeface="Cambria Math"/>
              </a:rPr>
              <a:t> </a:t>
            </a:r>
            <a:r>
              <a:rPr sz="2800" dirty="0">
                <a:latin typeface="Cambria Math"/>
                <a:cs typeface="Cambria Math"/>
              </a:rPr>
              <a:t>the</a:t>
            </a:r>
            <a:r>
              <a:rPr sz="2800" spc="-110" dirty="0">
                <a:latin typeface="Cambria Math"/>
                <a:cs typeface="Cambria Math"/>
              </a:rPr>
              <a:t> </a:t>
            </a:r>
            <a:r>
              <a:rPr sz="2800" spc="-10" dirty="0">
                <a:latin typeface="Cambria Math"/>
                <a:cs typeface="Cambria Math"/>
              </a:rPr>
              <a:t>effectiveness</a:t>
            </a:r>
            <a:r>
              <a:rPr sz="2800" spc="-55" dirty="0">
                <a:latin typeface="Cambria Math"/>
                <a:cs typeface="Cambria Math"/>
              </a:rPr>
              <a:t> </a:t>
            </a:r>
            <a:r>
              <a:rPr sz="2800" dirty="0">
                <a:latin typeface="Cambria Math"/>
                <a:cs typeface="Cambria Math"/>
              </a:rPr>
              <a:t>of</a:t>
            </a:r>
            <a:r>
              <a:rPr sz="2800" spc="-45" dirty="0">
                <a:latin typeface="Cambria Math"/>
                <a:cs typeface="Cambria Math"/>
              </a:rPr>
              <a:t> </a:t>
            </a:r>
            <a:r>
              <a:rPr sz="2800" dirty="0">
                <a:latin typeface="Cambria Math"/>
                <a:cs typeface="Cambria Math"/>
              </a:rPr>
              <a:t>our</a:t>
            </a:r>
            <a:r>
              <a:rPr sz="2800" spc="-20" dirty="0">
                <a:latin typeface="Cambria Math"/>
                <a:cs typeface="Cambria Math"/>
              </a:rPr>
              <a:t> </a:t>
            </a:r>
            <a:r>
              <a:rPr sz="2800" spc="-10" dirty="0">
                <a:latin typeface="Cambria Math"/>
                <a:cs typeface="Cambria Math"/>
              </a:rPr>
              <a:t>approach</a:t>
            </a:r>
            <a:r>
              <a:rPr sz="2800" spc="-55" dirty="0">
                <a:latin typeface="Cambria Math"/>
                <a:cs typeface="Cambria Math"/>
              </a:rPr>
              <a:t> </a:t>
            </a:r>
            <a:r>
              <a:rPr sz="2800" spc="-25" dirty="0">
                <a:latin typeface="Cambria Math"/>
                <a:cs typeface="Cambria Math"/>
              </a:rPr>
              <a:t>in </a:t>
            </a:r>
            <a:r>
              <a:rPr sz="2800" dirty="0">
                <a:latin typeface="Cambria Math"/>
                <a:cs typeface="Cambria Math"/>
              </a:rPr>
              <a:t>enhancing</a:t>
            </a:r>
            <a:r>
              <a:rPr sz="2800" spc="-65" dirty="0">
                <a:latin typeface="Cambria Math"/>
                <a:cs typeface="Cambria Math"/>
              </a:rPr>
              <a:t> </a:t>
            </a:r>
            <a:r>
              <a:rPr sz="2800" dirty="0">
                <a:latin typeface="Cambria Math"/>
                <a:cs typeface="Cambria Math"/>
              </a:rPr>
              <a:t>data</a:t>
            </a:r>
            <a:r>
              <a:rPr sz="2800" spc="-45" dirty="0">
                <a:latin typeface="Cambria Math"/>
                <a:cs typeface="Cambria Math"/>
              </a:rPr>
              <a:t> </a:t>
            </a:r>
            <a:r>
              <a:rPr sz="2800" spc="-30" dirty="0">
                <a:latin typeface="Cambria Math"/>
                <a:cs typeface="Cambria Math"/>
              </a:rPr>
              <a:t>diversity,</a:t>
            </a:r>
            <a:r>
              <a:rPr sz="2800" spc="-45" dirty="0">
                <a:latin typeface="Cambria Math"/>
                <a:cs typeface="Cambria Math"/>
              </a:rPr>
              <a:t> </a:t>
            </a:r>
            <a:r>
              <a:rPr sz="2800" spc="-10" dirty="0">
                <a:latin typeface="Cambria Math"/>
                <a:cs typeface="Cambria Math"/>
              </a:rPr>
              <a:t>improving</a:t>
            </a:r>
            <a:r>
              <a:rPr sz="2800" spc="-60" dirty="0">
                <a:latin typeface="Cambria Math"/>
                <a:cs typeface="Cambria Math"/>
              </a:rPr>
              <a:t> </a:t>
            </a:r>
            <a:r>
              <a:rPr sz="2800" dirty="0">
                <a:latin typeface="Cambria Math"/>
                <a:cs typeface="Cambria Math"/>
              </a:rPr>
              <a:t>model</a:t>
            </a:r>
            <a:r>
              <a:rPr sz="2800" spc="-50" dirty="0">
                <a:latin typeface="Cambria Math"/>
                <a:cs typeface="Cambria Math"/>
              </a:rPr>
              <a:t> </a:t>
            </a:r>
            <a:r>
              <a:rPr sz="2800" spc="-10" dirty="0">
                <a:latin typeface="Cambria Math"/>
                <a:cs typeface="Cambria Math"/>
              </a:rPr>
              <a:t>generalization,</a:t>
            </a:r>
            <a:r>
              <a:rPr sz="2800" spc="-40" dirty="0">
                <a:latin typeface="Cambria Math"/>
                <a:cs typeface="Cambria Math"/>
              </a:rPr>
              <a:t> </a:t>
            </a:r>
            <a:r>
              <a:rPr sz="2800" dirty="0">
                <a:latin typeface="Cambria Math"/>
                <a:cs typeface="Cambria Math"/>
              </a:rPr>
              <a:t>and</a:t>
            </a:r>
            <a:r>
              <a:rPr sz="2800" spc="20" dirty="0">
                <a:latin typeface="Cambria Math"/>
                <a:cs typeface="Cambria Math"/>
              </a:rPr>
              <a:t> </a:t>
            </a:r>
            <a:r>
              <a:rPr sz="2800" spc="-10" dirty="0">
                <a:latin typeface="Cambria Math"/>
                <a:cs typeface="Cambria Math"/>
              </a:rPr>
              <a:t>reducing overfitting.</a:t>
            </a:r>
            <a:r>
              <a:rPr sz="2800" spc="-90" dirty="0">
                <a:latin typeface="Cambria Math"/>
                <a:cs typeface="Cambria Math"/>
              </a:rPr>
              <a:t> </a:t>
            </a:r>
            <a:r>
              <a:rPr sz="2800" dirty="0">
                <a:latin typeface="Cambria Math"/>
                <a:cs typeface="Cambria Math"/>
              </a:rPr>
              <a:t>This</a:t>
            </a:r>
            <a:r>
              <a:rPr sz="2800" spc="-90" dirty="0">
                <a:latin typeface="Cambria Math"/>
                <a:cs typeface="Cambria Math"/>
              </a:rPr>
              <a:t> </a:t>
            </a:r>
            <a:r>
              <a:rPr sz="2800" dirty="0">
                <a:latin typeface="Cambria Math"/>
                <a:cs typeface="Cambria Math"/>
              </a:rPr>
              <a:t>work</a:t>
            </a:r>
            <a:r>
              <a:rPr sz="2800" spc="-30" dirty="0">
                <a:latin typeface="Cambria Math"/>
                <a:cs typeface="Cambria Math"/>
              </a:rPr>
              <a:t> </a:t>
            </a:r>
            <a:r>
              <a:rPr sz="2800" dirty="0">
                <a:latin typeface="Cambria Math"/>
                <a:cs typeface="Cambria Math"/>
              </a:rPr>
              <a:t>has</a:t>
            </a:r>
            <a:r>
              <a:rPr sz="2800" spc="-35" dirty="0">
                <a:latin typeface="Cambria Math"/>
                <a:cs typeface="Cambria Math"/>
              </a:rPr>
              <a:t> </a:t>
            </a:r>
            <a:r>
              <a:rPr sz="2800" dirty="0">
                <a:latin typeface="Cambria Math"/>
                <a:cs typeface="Cambria Math"/>
              </a:rPr>
              <a:t>significant</a:t>
            </a:r>
            <a:r>
              <a:rPr sz="2800" spc="-30" dirty="0">
                <a:latin typeface="Cambria Math"/>
                <a:cs typeface="Cambria Math"/>
              </a:rPr>
              <a:t> </a:t>
            </a:r>
            <a:r>
              <a:rPr sz="2800" dirty="0">
                <a:latin typeface="Cambria Math"/>
                <a:cs typeface="Cambria Math"/>
              </a:rPr>
              <a:t>implications</a:t>
            </a:r>
            <a:r>
              <a:rPr sz="2800" spc="-35" dirty="0">
                <a:latin typeface="Cambria Math"/>
                <a:cs typeface="Cambria Math"/>
              </a:rPr>
              <a:t> </a:t>
            </a:r>
            <a:r>
              <a:rPr sz="2800" dirty="0">
                <a:latin typeface="Cambria Math"/>
                <a:cs typeface="Cambria Math"/>
              </a:rPr>
              <a:t>for</a:t>
            </a:r>
            <a:r>
              <a:rPr sz="2800" spc="-55" dirty="0">
                <a:latin typeface="Cambria Math"/>
                <a:cs typeface="Cambria Math"/>
              </a:rPr>
              <a:t> </a:t>
            </a:r>
            <a:r>
              <a:rPr sz="2800" spc="-20" dirty="0">
                <a:latin typeface="Cambria Math"/>
                <a:cs typeface="Cambria Math"/>
              </a:rPr>
              <a:t>brain-</a:t>
            </a:r>
            <a:r>
              <a:rPr sz="2800" spc="-10" dirty="0">
                <a:latin typeface="Cambria Math"/>
                <a:cs typeface="Cambria Math"/>
              </a:rPr>
              <a:t>computer </a:t>
            </a:r>
            <a:r>
              <a:rPr sz="2800" dirty="0">
                <a:latin typeface="Cambria Math"/>
                <a:cs typeface="Cambria Math"/>
              </a:rPr>
              <a:t>interface</a:t>
            </a:r>
            <a:r>
              <a:rPr sz="2800" spc="-65" dirty="0">
                <a:latin typeface="Cambria Math"/>
                <a:cs typeface="Cambria Math"/>
              </a:rPr>
              <a:t> </a:t>
            </a:r>
            <a:r>
              <a:rPr sz="2800" dirty="0">
                <a:latin typeface="Cambria Math"/>
                <a:cs typeface="Cambria Math"/>
              </a:rPr>
              <a:t>(BCI)</a:t>
            </a:r>
            <a:r>
              <a:rPr sz="2800" spc="-100" dirty="0">
                <a:latin typeface="Cambria Math"/>
                <a:cs typeface="Cambria Math"/>
              </a:rPr>
              <a:t> </a:t>
            </a:r>
            <a:r>
              <a:rPr sz="2800" dirty="0">
                <a:latin typeface="Cambria Math"/>
                <a:cs typeface="Cambria Math"/>
              </a:rPr>
              <a:t>research,</a:t>
            </a:r>
            <a:r>
              <a:rPr sz="2800" spc="-50" dirty="0">
                <a:latin typeface="Cambria Math"/>
                <a:cs typeface="Cambria Math"/>
              </a:rPr>
              <a:t> </a:t>
            </a:r>
            <a:r>
              <a:rPr sz="2800" dirty="0">
                <a:latin typeface="Cambria Math"/>
                <a:cs typeface="Cambria Math"/>
              </a:rPr>
              <a:t>enabling</a:t>
            </a:r>
            <a:r>
              <a:rPr sz="2800" spc="-70" dirty="0">
                <a:latin typeface="Cambria Math"/>
                <a:cs typeface="Cambria Math"/>
              </a:rPr>
              <a:t> </a:t>
            </a:r>
            <a:r>
              <a:rPr sz="2800" dirty="0">
                <a:latin typeface="Cambria Math"/>
                <a:cs typeface="Cambria Math"/>
              </a:rPr>
              <a:t>more</a:t>
            </a:r>
            <a:r>
              <a:rPr sz="2800" spc="-55" dirty="0">
                <a:latin typeface="Cambria Math"/>
                <a:cs typeface="Cambria Math"/>
              </a:rPr>
              <a:t> </a:t>
            </a:r>
            <a:r>
              <a:rPr sz="2800" spc="-10" dirty="0">
                <a:latin typeface="Cambria Math"/>
                <a:cs typeface="Cambria Math"/>
              </a:rPr>
              <a:t>accurate</a:t>
            </a:r>
            <a:r>
              <a:rPr sz="2800" spc="-55" dirty="0">
                <a:latin typeface="Cambria Math"/>
                <a:cs typeface="Cambria Math"/>
              </a:rPr>
              <a:t> </a:t>
            </a:r>
            <a:r>
              <a:rPr sz="2800" dirty="0">
                <a:latin typeface="Cambria Math"/>
                <a:cs typeface="Cambria Math"/>
              </a:rPr>
              <a:t>and</a:t>
            </a:r>
            <a:r>
              <a:rPr sz="2800" spc="-65" dirty="0">
                <a:latin typeface="Cambria Math"/>
                <a:cs typeface="Cambria Math"/>
              </a:rPr>
              <a:t> </a:t>
            </a:r>
            <a:r>
              <a:rPr sz="2800" dirty="0">
                <a:latin typeface="Cambria Math"/>
                <a:cs typeface="Cambria Math"/>
              </a:rPr>
              <a:t>robust</a:t>
            </a:r>
            <a:r>
              <a:rPr sz="2800" spc="-65" dirty="0">
                <a:latin typeface="Cambria Math"/>
                <a:cs typeface="Cambria Math"/>
              </a:rPr>
              <a:t> </a:t>
            </a:r>
            <a:r>
              <a:rPr sz="2800" spc="-10" dirty="0">
                <a:latin typeface="Cambria Math"/>
                <a:cs typeface="Cambria Math"/>
              </a:rPr>
              <a:t>analysis</a:t>
            </a:r>
            <a:r>
              <a:rPr sz="2800" spc="-125" dirty="0">
                <a:latin typeface="Cambria Math"/>
                <a:cs typeface="Cambria Math"/>
              </a:rPr>
              <a:t> </a:t>
            </a:r>
            <a:r>
              <a:rPr sz="2800" spc="-25" dirty="0">
                <a:latin typeface="Cambria Math"/>
                <a:cs typeface="Cambria Math"/>
              </a:rPr>
              <a:t>of </a:t>
            </a:r>
            <a:r>
              <a:rPr sz="2800" dirty="0">
                <a:latin typeface="Cambria Math"/>
                <a:cs typeface="Cambria Math"/>
              </a:rPr>
              <a:t>brain</a:t>
            </a:r>
            <a:r>
              <a:rPr sz="2800" spc="-110" dirty="0">
                <a:latin typeface="Cambria Math"/>
                <a:cs typeface="Cambria Math"/>
              </a:rPr>
              <a:t> </a:t>
            </a:r>
            <a:r>
              <a:rPr sz="2800" spc="-10" dirty="0">
                <a:latin typeface="Cambria Math"/>
                <a:cs typeface="Cambria Math"/>
              </a:rPr>
              <a:t>activity.</a:t>
            </a:r>
            <a:endParaRPr sz="2800" dirty="0">
              <a:latin typeface="Cambria Math"/>
              <a:cs typeface="Cambria Mat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ED3724E-A188-EC7E-6BB6-EDAD1366D746}"/>
              </a:ext>
            </a:extLst>
          </p:cNvPr>
          <p:cNvPicPr>
            <a:picLocks noChangeAspect="1"/>
          </p:cNvPicPr>
          <p:nvPr/>
        </p:nvPicPr>
        <p:blipFill>
          <a:blip r:embed="rId2">
            <a:extLst>
              <a:ext uri="{28A0092B-C50C-407E-A947-70E740481C1C}">
                <a14:useLocalDpi xmlns:a14="http://schemas.microsoft.com/office/drawing/2010/main" val="0"/>
              </a:ext>
            </a:extLst>
          </a:blip>
          <a:srcRect l="4685" t="19425" r="801" b="10231"/>
          <a:stretch/>
        </p:blipFill>
        <p:spPr>
          <a:xfrm>
            <a:off x="761999" y="1290577"/>
            <a:ext cx="11125201" cy="4657540"/>
          </a:xfrm>
          <a:prstGeom prst="rect">
            <a:avLst/>
          </a:prstGeom>
        </p:spPr>
      </p:pic>
      <p:sp>
        <p:nvSpPr>
          <p:cNvPr id="7" name="object 3">
            <a:extLst>
              <a:ext uri="{FF2B5EF4-FFF2-40B4-BE49-F238E27FC236}">
                <a16:creationId xmlns:a16="http://schemas.microsoft.com/office/drawing/2014/main" id="{6B3D6938-A9DC-FA62-C515-819BC7FD95CA}"/>
              </a:ext>
            </a:extLst>
          </p:cNvPr>
          <p:cNvSpPr txBox="1">
            <a:spLocks/>
          </p:cNvSpPr>
          <p:nvPr/>
        </p:nvSpPr>
        <p:spPr>
          <a:xfrm>
            <a:off x="304800" y="45190"/>
            <a:ext cx="8363584" cy="706978"/>
          </a:xfrm>
          <a:prstGeom prst="rect">
            <a:avLst/>
          </a:prstGeom>
        </p:spPr>
        <p:txBody>
          <a:bodyPr vert="horz" wrap="square" lIns="0" tIns="212461" rIns="0" bIns="0" rtlCol="0">
            <a:spAutoFit/>
          </a:bodyPr>
          <a:lstStyle>
            <a:lvl1pPr>
              <a:defRPr>
                <a:latin typeface="+mj-lt"/>
                <a:ea typeface="+mj-ea"/>
                <a:cs typeface="+mj-cs"/>
              </a:defRPr>
            </a:lvl1pPr>
          </a:lstStyle>
          <a:p>
            <a:pPr marL="48895">
              <a:spcBef>
                <a:spcPts val="100"/>
              </a:spcBef>
            </a:pPr>
            <a:r>
              <a:rPr lang="en-IN" sz="3200" b="1" spc="-140" dirty="0">
                <a:latin typeface="Cambria Math" panose="02040503050406030204" pitchFamily="18" charset="0"/>
                <a:ea typeface="Cambria Math" panose="02040503050406030204" pitchFamily="18" charset="0"/>
                <a:cs typeface="Times New Roman"/>
              </a:rPr>
              <a:t>ARCHITECTURE OF CNN</a:t>
            </a:r>
            <a:r>
              <a:rPr lang="en-IN" sz="3200" b="1" spc="5" dirty="0">
                <a:latin typeface="Cambria Math" panose="02040503050406030204" pitchFamily="18" charset="0"/>
                <a:ea typeface="Cambria Math" panose="02040503050406030204" pitchFamily="18" charset="0"/>
                <a:cs typeface="Times New Roman"/>
              </a:rPr>
              <a:t> </a:t>
            </a:r>
            <a:r>
              <a:rPr lang="en-IN" sz="3200" b="1" spc="-25" dirty="0">
                <a:latin typeface="Cambria Math" panose="02040503050406030204" pitchFamily="18" charset="0"/>
                <a:ea typeface="Cambria Math" panose="02040503050406030204" pitchFamily="18" charset="0"/>
                <a:cs typeface="Times New Roman"/>
              </a:rPr>
              <a:t>:-</a:t>
            </a:r>
            <a:endParaRPr lang="en-IN" sz="3200" b="1" dirty="0">
              <a:latin typeface="Cambria Math" panose="02040503050406030204" pitchFamily="18" charset="0"/>
              <a:ea typeface="Cambria Math" panose="02040503050406030204" pitchFamily="18" charset="0"/>
              <a:cs typeface="Times New Roman"/>
            </a:endParaRPr>
          </a:p>
        </p:txBody>
      </p:sp>
      <p:sp>
        <p:nvSpPr>
          <p:cNvPr id="10" name="TextBox 9">
            <a:extLst>
              <a:ext uri="{FF2B5EF4-FFF2-40B4-BE49-F238E27FC236}">
                <a16:creationId xmlns:a16="http://schemas.microsoft.com/office/drawing/2014/main" id="{B866231E-82DD-8D30-E5BB-8E0E949E2DAD}"/>
              </a:ext>
            </a:extLst>
          </p:cNvPr>
          <p:cNvSpPr txBox="1"/>
          <p:nvPr/>
        </p:nvSpPr>
        <p:spPr>
          <a:xfrm>
            <a:off x="1143000" y="2743200"/>
            <a:ext cx="1524000" cy="923330"/>
          </a:xfrm>
          <a:prstGeom prst="rect">
            <a:avLst/>
          </a:prstGeom>
          <a:noFill/>
        </p:spPr>
        <p:txBody>
          <a:bodyPr wrap="square">
            <a:spAutoFit/>
          </a:bodyPr>
          <a:lstStyle/>
          <a:p>
            <a:pPr algn="ctr"/>
            <a:r>
              <a:rPr lang="en-IN" sz="1800" b="1" dirty="0">
                <a:solidFill>
                  <a:schemeClr val="bg1"/>
                </a:solidFill>
              </a:rPr>
              <a:t>REAL + SYNTHETIC DATA</a:t>
            </a:r>
          </a:p>
        </p:txBody>
      </p:sp>
      <p:sp>
        <p:nvSpPr>
          <p:cNvPr id="15" name="TextBox 14">
            <a:extLst>
              <a:ext uri="{FF2B5EF4-FFF2-40B4-BE49-F238E27FC236}">
                <a16:creationId xmlns:a16="http://schemas.microsoft.com/office/drawing/2014/main" id="{1F2B9182-05CA-E209-609D-4D143942758B}"/>
              </a:ext>
            </a:extLst>
          </p:cNvPr>
          <p:cNvSpPr txBox="1"/>
          <p:nvPr/>
        </p:nvSpPr>
        <p:spPr>
          <a:xfrm>
            <a:off x="10363200" y="2835533"/>
            <a:ext cx="1524000" cy="369332"/>
          </a:xfrm>
          <a:prstGeom prst="rect">
            <a:avLst/>
          </a:prstGeom>
          <a:noFill/>
        </p:spPr>
        <p:txBody>
          <a:bodyPr wrap="square">
            <a:spAutoFit/>
          </a:bodyPr>
          <a:lstStyle/>
          <a:p>
            <a:pPr algn="ctr"/>
            <a:r>
              <a:rPr lang="en-IN" sz="1800" b="1" dirty="0">
                <a:solidFill>
                  <a:schemeClr val="tx1"/>
                </a:solidFill>
              </a:rPr>
              <a:t>ACCURACY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object 60"/>
          <p:cNvPicPr/>
          <p:nvPr/>
        </p:nvPicPr>
        <p:blipFill>
          <a:blip r:embed="rId2" cstate="print"/>
          <a:stretch>
            <a:fillRect/>
          </a:stretch>
        </p:blipFill>
        <p:spPr>
          <a:xfrm>
            <a:off x="7239000" y="488372"/>
            <a:ext cx="3817359" cy="4998027"/>
          </a:xfrm>
          <a:prstGeom prst="rect">
            <a:avLst/>
          </a:prstGeom>
        </p:spPr>
      </p:pic>
      <p:pic>
        <p:nvPicPr>
          <p:cNvPr id="61" name="object 61"/>
          <p:cNvPicPr/>
          <p:nvPr/>
        </p:nvPicPr>
        <p:blipFill>
          <a:blip r:embed="rId3" cstate="print"/>
          <a:stretch>
            <a:fillRect/>
          </a:stretch>
        </p:blipFill>
        <p:spPr>
          <a:xfrm>
            <a:off x="9144000" y="2660072"/>
            <a:ext cx="2961119" cy="3512127"/>
          </a:xfrm>
          <a:prstGeom prst="rect">
            <a:avLst/>
          </a:prstGeom>
        </p:spPr>
      </p:pic>
      <p:sp>
        <p:nvSpPr>
          <p:cNvPr id="2" name="Rectangle 1">
            <a:extLst>
              <a:ext uri="{FF2B5EF4-FFF2-40B4-BE49-F238E27FC236}">
                <a16:creationId xmlns:a16="http://schemas.microsoft.com/office/drawing/2014/main" id="{3813FDC2-59DF-9B78-7BF8-50BB939327AC}"/>
              </a:ext>
            </a:extLst>
          </p:cNvPr>
          <p:cNvSpPr/>
          <p:nvPr/>
        </p:nvSpPr>
        <p:spPr>
          <a:xfrm>
            <a:off x="457200" y="1143000"/>
            <a:ext cx="2362200" cy="1143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SIGNAL ACQUISITION</a:t>
            </a:r>
          </a:p>
        </p:txBody>
      </p:sp>
      <p:sp>
        <p:nvSpPr>
          <p:cNvPr id="3" name="Rectangle 2">
            <a:extLst>
              <a:ext uri="{FF2B5EF4-FFF2-40B4-BE49-F238E27FC236}">
                <a16:creationId xmlns:a16="http://schemas.microsoft.com/office/drawing/2014/main" id="{AA118B1D-746A-C6A2-4D4B-0E2449639D63}"/>
              </a:ext>
            </a:extLst>
          </p:cNvPr>
          <p:cNvSpPr/>
          <p:nvPr/>
        </p:nvSpPr>
        <p:spPr>
          <a:xfrm>
            <a:off x="457200" y="2987385"/>
            <a:ext cx="2438400" cy="115030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DATA PREPROCESSING</a:t>
            </a:r>
          </a:p>
        </p:txBody>
      </p:sp>
      <p:sp>
        <p:nvSpPr>
          <p:cNvPr id="4" name="Rectangle 3">
            <a:extLst>
              <a:ext uri="{FF2B5EF4-FFF2-40B4-BE49-F238E27FC236}">
                <a16:creationId xmlns:a16="http://schemas.microsoft.com/office/drawing/2014/main" id="{880D4F53-1D08-5392-6392-3E74588C03D8}"/>
              </a:ext>
            </a:extLst>
          </p:cNvPr>
          <p:cNvSpPr/>
          <p:nvPr/>
        </p:nvSpPr>
        <p:spPr>
          <a:xfrm>
            <a:off x="457200" y="4876800"/>
            <a:ext cx="2362200" cy="1371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FEATURE EXTRACTION</a:t>
            </a:r>
          </a:p>
        </p:txBody>
      </p:sp>
      <p:sp>
        <p:nvSpPr>
          <p:cNvPr id="5" name="Rectangle 4">
            <a:extLst>
              <a:ext uri="{FF2B5EF4-FFF2-40B4-BE49-F238E27FC236}">
                <a16:creationId xmlns:a16="http://schemas.microsoft.com/office/drawing/2014/main" id="{2232348A-0139-5AEB-6AE5-824F14D08735}"/>
              </a:ext>
            </a:extLst>
          </p:cNvPr>
          <p:cNvSpPr/>
          <p:nvPr/>
        </p:nvSpPr>
        <p:spPr>
          <a:xfrm>
            <a:off x="4672406" y="1171929"/>
            <a:ext cx="2133600" cy="11814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CGAN MODAL DESIGN</a:t>
            </a:r>
          </a:p>
        </p:txBody>
      </p:sp>
      <p:sp>
        <p:nvSpPr>
          <p:cNvPr id="6" name="Rectangle 5">
            <a:extLst>
              <a:ext uri="{FF2B5EF4-FFF2-40B4-BE49-F238E27FC236}">
                <a16:creationId xmlns:a16="http://schemas.microsoft.com/office/drawing/2014/main" id="{B6CD7A20-1398-C722-145A-B1161F7B4DEE}"/>
              </a:ext>
            </a:extLst>
          </p:cNvPr>
          <p:cNvSpPr/>
          <p:nvPr/>
        </p:nvSpPr>
        <p:spPr>
          <a:xfrm>
            <a:off x="4648201" y="2987385"/>
            <a:ext cx="2438400" cy="115030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ML &amp; DL CLASSIFICATION</a:t>
            </a:r>
          </a:p>
        </p:txBody>
      </p:sp>
      <p:sp>
        <p:nvSpPr>
          <p:cNvPr id="7" name="Rectangle 6">
            <a:extLst>
              <a:ext uri="{FF2B5EF4-FFF2-40B4-BE49-F238E27FC236}">
                <a16:creationId xmlns:a16="http://schemas.microsoft.com/office/drawing/2014/main" id="{6CF18074-9CE2-F2F2-B132-24B293EB3756}"/>
              </a:ext>
            </a:extLst>
          </p:cNvPr>
          <p:cNvSpPr/>
          <p:nvPr/>
        </p:nvSpPr>
        <p:spPr>
          <a:xfrm>
            <a:off x="4532706" y="4761432"/>
            <a:ext cx="2362200" cy="12690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latin typeface="Cambria Math" panose="02040503050406030204" pitchFamily="18" charset="0"/>
                <a:ea typeface="Cambria Math" panose="02040503050406030204" pitchFamily="18" charset="0"/>
              </a:rPr>
              <a:t>PERFORMANCE EVALUATION</a:t>
            </a:r>
          </a:p>
        </p:txBody>
      </p:sp>
      <p:sp>
        <p:nvSpPr>
          <p:cNvPr id="8" name="Arrow: Down 7">
            <a:extLst>
              <a:ext uri="{FF2B5EF4-FFF2-40B4-BE49-F238E27FC236}">
                <a16:creationId xmlns:a16="http://schemas.microsoft.com/office/drawing/2014/main" id="{0A245AE1-F9AD-42A3-6056-C0534006EDB3}"/>
              </a:ext>
            </a:extLst>
          </p:cNvPr>
          <p:cNvSpPr/>
          <p:nvPr/>
        </p:nvSpPr>
        <p:spPr>
          <a:xfrm>
            <a:off x="1371600" y="2286000"/>
            <a:ext cx="457200" cy="701385"/>
          </a:xfrm>
          <a:prstGeom prst="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5D958BDC-1C95-DF9D-CD30-F13072BFDFA5}"/>
              </a:ext>
            </a:extLst>
          </p:cNvPr>
          <p:cNvSpPr/>
          <p:nvPr/>
        </p:nvSpPr>
        <p:spPr>
          <a:xfrm>
            <a:off x="1295400" y="4137688"/>
            <a:ext cx="533400" cy="739112"/>
          </a:xfrm>
          <a:prstGeom prst="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CDCD428D-8B64-5426-7945-785EF1BFF2F6}"/>
              </a:ext>
            </a:extLst>
          </p:cNvPr>
          <p:cNvSpPr/>
          <p:nvPr/>
        </p:nvSpPr>
        <p:spPr>
          <a:xfrm>
            <a:off x="5623038" y="2363641"/>
            <a:ext cx="457200" cy="624812"/>
          </a:xfrm>
          <a:prstGeom prst="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01B7F1D0-7CB1-538F-313F-3D312A84F373}"/>
              </a:ext>
            </a:extLst>
          </p:cNvPr>
          <p:cNvSpPr/>
          <p:nvPr/>
        </p:nvSpPr>
        <p:spPr>
          <a:xfrm>
            <a:off x="5555056" y="4146859"/>
            <a:ext cx="457200" cy="624812"/>
          </a:xfrm>
          <a:prstGeom prst="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L-Shape 23">
            <a:extLst>
              <a:ext uri="{FF2B5EF4-FFF2-40B4-BE49-F238E27FC236}">
                <a16:creationId xmlns:a16="http://schemas.microsoft.com/office/drawing/2014/main" id="{F61DB295-1A13-C132-E22C-E35D834FAF4B}"/>
              </a:ext>
            </a:extLst>
          </p:cNvPr>
          <p:cNvSpPr/>
          <p:nvPr/>
        </p:nvSpPr>
        <p:spPr>
          <a:xfrm rot="16200000">
            <a:off x="2944458" y="5437540"/>
            <a:ext cx="664286" cy="762003"/>
          </a:xfrm>
          <a:prstGeom prst="corner">
            <a:avLst>
              <a:gd name="adj1" fmla="val 50909"/>
              <a:gd name="adj2" fmla="val 50000"/>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Bent 20">
            <a:extLst>
              <a:ext uri="{FF2B5EF4-FFF2-40B4-BE49-F238E27FC236}">
                <a16:creationId xmlns:a16="http://schemas.microsoft.com/office/drawing/2014/main" id="{8A7034EE-0CC8-D2BF-2E1B-3723572C3129}"/>
              </a:ext>
            </a:extLst>
          </p:cNvPr>
          <p:cNvSpPr/>
          <p:nvPr/>
        </p:nvSpPr>
        <p:spPr>
          <a:xfrm>
            <a:off x="3305962" y="1447799"/>
            <a:ext cx="1410296" cy="4702886"/>
          </a:xfrm>
          <a:prstGeom prst="bent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C81616D3-44E3-5BA4-2E1B-0B86F9322847}"/>
              </a:ext>
            </a:extLst>
          </p:cNvPr>
          <p:cNvSpPr txBox="1"/>
          <p:nvPr/>
        </p:nvSpPr>
        <p:spPr>
          <a:xfrm>
            <a:off x="304800" y="304800"/>
            <a:ext cx="5791200" cy="523220"/>
          </a:xfrm>
          <a:prstGeom prst="rect">
            <a:avLst/>
          </a:prstGeom>
          <a:noFill/>
        </p:spPr>
        <p:txBody>
          <a:bodyPr wrap="square" rtlCol="0">
            <a:spAutoFit/>
          </a:bodyPr>
          <a:lstStyle/>
          <a:p>
            <a:r>
              <a:rPr lang="en-IN" sz="2800" b="1" dirty="0">
                <a:latin typeface="Cambria Math" panose="02040503050406030204" pitchFamily="18" charset="0"/>
                <a:ea typeface="Cambria Math" panose="02040503050406030204" pitchFamily="18" charset="0"/>
              </a:rPr>
              <a:t>BLOCK DIAGRAM OF THE PROCESS :-</a:t>
            </a:r>
          </a:p>
        </p:txBody>
      </p:sp>
    </p:spTree>
    <p:extLst>
      <p:ext uri="{BB962C8B-B14F-4D97-AF65-F5344CB8AC3E}">
        <p14:creationId xmlns:p14="http://schemas.microsoft.com/office/powerpoint/2010/main" val="147338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040661C-4370-2D17-3171-1F35BE1CDE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B9A565-621A-D7AA-68E8-FA27294D98B1}"/>
              </a:ext>
            </a:extLst>
          </p:cNvPr>
          <p:cNvSpPr txBox="1"/>
          <p:nvPr/>
        </p:nvSpPr>
        <p:spPr>
          <a:xfrm>
            <a:off x="540774" y="403123"/>
            <a:ext cx="3038168" cy="584775"/>
          </a:xfrm>
          <a:prstGeom prst="rect">
            <a:avLst/>
          </a:prstGeom>
          <a:noFill/>
        </p:spPr>
        <p:txBody>
          <a:bodyPr wrap="square" rtlCol="0">
            <a:spAutoFit/>
          </a:bodyPr>
          <a:lstStyle/>
          <a:p>
            <a:r>
              <a:rPr lang="en-IN" sz="3200" b="1" dirty="0">
                <a:solidFill>
                  <a:schemeClr val="tx1"/>
                </a:solidFill>
                <a:latin typeface="Cambria Math" panose="02040503050406030204" pitchFamily="18" charset="0"/>
                <a:ea typeface="Cambria Math" panose="02040503050406030204" pitchFamily="18" charset="0"/>
              </a:rPr>
              <a:t>DATASET</a:t>
            </a:r>
            <a:r>
              <a:rPr lang="en-IN" sz="3200" b="1" dirty="0">
                <a:solidFill>
                  <a:schemeClr val="bg1"/>
                </a:solidFill>
                <a:latin typeface="Cambria Math" panose="02040503050406030204" pitchFamily="18" charset="0"/>
                <a:ea typeface="Cambria Math" panose="02040503050406030204" pitchFamily="18" charset="0"/>
              </a:rPr>
              <a:t> </a:t>
            </a:r>
            <a:r>
              <a:rPr lang="en-IN" sz="3200" b="1" dirty="0">
                <a:solidFill>
                  <a:schemeClr val="tx1"/>
                </a:solidFill>
                <a:latin typeface="Cambria Math" panose="02040503050406030204" pitchFamily="18" charset="0"/>
                <a:ea typeface="Cambria Math" panose="02040503050406030204" pitchFamily="18" charset="0"/>
              </a:rPr>
              <a:t>:-</a:t>
            </a:r>
          </a:p>
        </p:txBody>
      </p:sp>
      <p:sp>
        <p:nvSpPr>
          <p:cNvPr id="3" name="TextBox 2">
            <a:extLst>
              <a:ext uri="{FF2B5EF4-FFF2-40B4-BE49-F238E27FC236}">
                <a16:creationId xmlns:a16="http://schemas.microsoft.com/office/drawing/2014/main" id="{68270CB1-936F-AE10-7AEB-234363209A2A}"/>
              </a:ext>
            </a:extLst>
          </p:cNvPr>
          <p:cNvSpPr txBox="1"/>
          <p:nvPr/>
        </p:nvSpPr>
        <p:spPr>
          <a:xfrm>
            <a:off x="1420762" y="5148711"/>
            <a:ext cx="6956322" cy="523220"/>
          </a:xfrm>
          <a:prstGeom prst="rect">
            <a:avLst/>
          </a:prstGeom>
          <a:noFill/>
        </p:spPr>
        <p:txBody>
          <a:bodyPr wrap="square">
            <a:spAutoFit/>
          </a:bodyPr>
          <a:lstStyle/>
          <a:p>
            <a:r>
              <a:rPr lang="en-IN" sz="2800" dirty="0">
                <a:solidFill>
                  <a:schemeClr val="tx1"/>
                </a:solidFill>
                <a:latin typeface="Cambria Math" panose="02040503050406030204" pitchFamily="18" charset="0"/>
                <a:ea typeface="Cambria Math" panose="02040503050406030204" pitchFamily="18" charset="0"/>
              </a:rPr>
              <a:t>COGNITIVE – EEG &amp; COGNITIVE – FNIRS</a:t>
            </a:r>
          </a:p>
        </p:txBody>
      </p:sp>
      <p:sp>
        <p:nvSpPr>
          <p:cNvPr id="4" name="TextBox 3">
            <a:extLst>
              <a:ext uri="{FF2B5EF4-FFF2-40B4-BE49-F238E27FC236}">
                <a16:creationId xmlns:a16="http://schemas.microsoft.com/office/drawing/2014/main" id="{B66DFE29-9587-EB12-B571-F08F140C5648}"/>
              </a:ext>
            </a:extLst>
          </p:cNvPr>
          <p:cNvSpPr txBox="1"/>
          <p:nvPr/>
        </p:nvSpPr>
        <p:spPr>
          <a:xfrm>
            <a:off x="1420762" y="1313066"/>
            <a:ext cx="6956322" cy="523220"/>
          </a:xfrm>
          <a:prstGeom prst="rect">
            <a:avLst/>
          </a:prstGeom>
          <a:noFill/>
        </p:spPr>
        <p:txBody>
          <a:bodyPr wrap="square">
            <a:spAutoFit/>
          </a:bodyPr>
          <a:lstStyle/>
          <a:p>
            <a:r>
              <a:rPr lang="en-IN" sz="2800" dirty="0">
                <a:solidFill>
                  <a:schemeClr val="tx1"/>
                </a:solidFill>
                <a:latin typeface="Cambria Math" panose="02040503050406030204" pitchFamily="18" charset="0"/>
                <a:ea typeface="Cambria Math" panose="02040503050406030204" pitchFamily="18" charset="0"/>
              </a:rPr>
              <a:t>MI – EEG &amp; MI – FNIRS</a:t>
            </a:r>
          </a:p>
        </p:txBody>
      </p:sp>
      <p:sp>
        <p:nvSpPr>
          <p:cNvPr id="5" name="TextBox 4">
            <a:extLst>
              <a:ext uri="{FF2B5EF4-FFF2-40B4-BE49-F238E27FC236}">
                <a16:creationId xmlns:a16="http://schemas.microsoft.com/office/drawing/2014/main" id="{403839B1-E9B1-C9C6-3A1E-D0AB4D7EE222}"/>
              </a:ext>
            </a:extLst>
          </p:cNvPr>
          <p:cNvSpPr txBox="1"/>
          <p:nvPr/>
        </p:nvSpPr>
        <p:spPr>
          <a:xfrm>
            <a:off x="1420762" y="3207895"/>
            <a:ext cx="6956322" cy="523220"/>
          </a:xfrm>
          <a:prstGeom prst="rect">
            <a:avLst/>
          </a:prstGeom>
          <a:noFill/>
        </p:spPr>
        <p:txBody>
          <a:bodyPr wrap="square">
            <a:spAutoFit/>
          </a:bodyPr>
          <a:lstStyle/>
          <a:p>
            <a:r>
              <a:rPr lang="en-IN" sz="2800" dirty="0">
                <a:solidFill>
                  <a:schemeClr val="tx1"/>
                </a:solidFill>
                <a:latin typeface="Cambria Math" panose="02040503050406030204" pitchFamily="18" charset="0"/>
                <a:ea typeface="Cambria Math" panose="02040503050406030204" pitchFamily="18" charset="0"/>
              </a:rPr>
              <a:t>MI – EEG &amp; COGNITIVE – FNIRS</a:t>
            </a:r>
          </a:p>
        </p:txBody>
      </p:sp>
      <p:sp>
        <p:nvSpPr>
          <p:cNvPr id="9" name="TextBox 8">
            <a:extLst>
              <a:ext uri="{FF2B5EF4-FFF2-40B4-BE49-F238E27FC236}">
                <a16:creationId xmlns:a16="http://schemas.microsoft.com/office/drawing/2014/main" id="{6840AF89-063E-AA3B-04E0-1E068F13B183}"/>
              </a:ext>
            </a:extLst>
          </p:cNvPr>
          <p:cNvSpPr txBox="1"/>
          <p:nvPr/>
        </p:nvSpPr>
        <p:spPr>
          <a:xfrm>
            <a:off x="3392128" y="3852531"/>
            <a:ext cx="6096000" cy="830997"/>
          </a:xfrm>
          <a:prstGeom prst="rect">
            <a:avLst/>
          </a:prstGeom>
          <a:noFill/>
        </p:spPr>
        <p:txBody>
          <a:bodyPr wrap="square">
            <a:spAutoFit/>
          </a:bodyPr>
          <a:lstStyle/>
          <a:p>
            <a:r>
              <a:rPr lang="en-IN" sz="2400" u="sng" dirty="0">
                <a:latin typeface="Cambria Math" panose="02040503050406030204" pitchFamily="18" charset="0"/>
                <a:ea typeface="Cambria Math" panose="02040503050406030204" pitchFamily="18" charset="0"/>
                <a:hlinkClick r:id="rId2"/>
              </a:rPr>
              <a:t>https://www.kaggle.com/datasets/thngdngvn/bci-competition-iv-data-sets-2a</a:t>
            </a:r>
            <a:endParaRPr lang="en-IN" sz="2400" u="sng"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7DD8A6D0-B90C-562B-264F-9435D5C8BFE1}"/>
              </a:ext>
            </a:extLst>
          </p:cNvPr>
          <p:cNvSpPr txBox="1"/>
          <p:nvPr/>
        </p:nvSpPr>
        <p:spPr>
          <a:xfrm>
            <a:off x="3392128" y="5793347"/>
            <a:ext cx="7275872" cy="523220"/>
          </a:xfrm>
          <a:prstGeom prst="rect">
            <a:avLst/>
          </a:prstGeom>
          <a:noFill/>
        </p:spPr>
        <p:txBody>
          <a:bodyPr wrap="square">
            <a:spAutoFit/>
          </a:bodyPr>
          <a:lstStyle/>
          <a:p>
            <a:r>
              <a:rPr lang="en-IN" sz="2800" dirty="0">
                <a:hlinkClick r:id="rId3"/>
              </a:rPr>
              <a:t>https://pubmed.ncbi.nlm.nih.gov/38533112/</a:t>
            </a:r>
            <a:endParaRPr lang="en-IN" sz="2800" dirty="0"/>
          </a:p>
        </p:txBody>
      </p:sp>
      <p:sp>
        <p:nvSpPr>
          <p:cNvPr id="13" name="TextBox 12">
            <a:extLst>
              <a:ext uri="{FF2B5EF4-FFF2-40B4-BE49-F238E27FC236}">
                <a16:creationId xmlns:a16="http://schemas.microsoft.com/office/drawing/2014/main" id="{E6C5B533-2B6E-83D9-5E0C-288D55690619}"/>
              </a:ext>
            </a:extLst>
          </p:cNvPr>
          <p:cNvSpPr txBox="1"/>
          <p:nvPr/>
        </p:nvSpPr>
        <p:spPr>
          <a:xfrm>
            <a:off x="2182762" y="2002353"/>
            <a:ext cx="9016180" cy="954107"/>
          </a:xfrm>
          <a:prstGeom prst="rect">
            <a:avLst/>
          </a:prstGeom>
          <a:noFill/>
        </p:spPr>
        <p:txBody>
          <a:bodyPr wrap="square">
            <a:spAutoFit/>
          </a:bodyPr>
          <a:lstStyle/>
          <a:p>
            <a:r>
              <a:rPr lang="en-IN" sz="2800" dirty="0">
                <a:latin typeface="Cambria Math" panose="02040503050406030204" pitchFamily="18" charset="0"/>
                <a:ea typeface="Cambria Math" panose="02040503050406030204" pitchFamily="18" charset="0"/>
                <a:hlinkClick r:id="rId4"/>
              </a:rPr>
              <a:t>https://www.sicotj.org/articles/sicotj/full_html/2021/01/sicotj210087/sicotj210087.html</a:t>
            </a:r>
            <a:endParaRPr lang="en-IN"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562934339"/>
      </p:ext>
    </p:extLst>
  </p:cSld>
  <p:clrMapOvr>
    <a:masterClrMapping/>
  </p:clrMapOvr>
  <mc:AlternateContent xmlns:mc="http://schemas.openxmlformats.org/markup-compatibility/2006" xmlns:p14="http://schemas.microsoft.com/office/powerpoint/2010/main">
    <mc:Choice Requires="p14">
      <p:transition spd="med">
        <p14:gallery dir="l"/>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983B6B-203C-9166-D253-EA9F33CDF0D7}"/>
              </a:ext>
            </a:extLst>
          </p:cNvPr>
          <p:cNvSpPr txBox="1"/>
          <p:nvPr/>
        </p:nvSpPr>
        <p:spPr>
          <a:xfrm>
            <a:off x="838200" y="914400"/>
            <a:ext cx="10896600" cy="4832092"/>
          </a:xfrm>
          <a:prstGeom prst="rect">
            <a:avLst/>
          </a:prstGeom>
          <a:noFill/>
        </p:spPr>
        <p:txBody>
          <a:bodyPr wrap="square">
            <a:spAutoFit/>
          </a:bodyPr>
          <a:lstStyle/>
          <a:p>
            <a:pPr marL="1657350" lvl="3" indent="-285750">
              <a:buFont typeface="Wingdings" panose="05000000000000000000" pitchFamily="2" charset="2"/>
              <a:buChar char="Ø"/>
            </a:pPr>
            <a:r>
              <a:rPr lang="en-IN" sz="2800" dirty="0">
                <a:latin typeface="Cambria Math" panose="02040503050406030204" pitchFamily="18" charset="0"/>
                <a:ea typeface="Cambria Math" panose="02040503050406030204" pitchFamily="18" charset="0"/>
              </a:rPr>
              <a:t>EEG Processing :-</a:t>
            </a:r>
          </a:p>
          <a:p>
            <a:pPr marL="1371600" lvl="3"/>
            <a:endParaRPr lang="en-IN" sz="2800" dirty="0">
              <a:latin typeface="Cambria Math" panose="02040503050406030204" pitchFamily="18" charset="0"/>
              <a:ea typeface="Cambria Math" panose="02040503050406030204" pitchFamily="18" charset="0"/>
            </a:endParaRPr>
          </a:p>
          <a:p>
            <a:pPr marL="3028950" lvl="6" indent="-285750">
              <a:buFont typeface="Wingdings" panose="05000000000000000000" pitchFamily="2" charset="2"/>
              <a:buChar char="§"/>
            </a:pPr>
            <a:r>
              <a:rPr lang="en-IN" sz="2800" dirty="0">
                <a:latin typeface="Cambria Math" panose="02040503050406030204" pitchFamily="18" charset="0"/>
                <a:ea typeface="Cambria Math" panose="02040503050406030204" pitchFamily="18" charset="0"/>
              </a:rPr>
              <a:t> Bandpass Filtering : </a:t>
            </a:r>
          </a:p>
          <a:p>
            <a:pPr marL="2743200" lvl="6"/>
            <a:endParaRPr lang="en-IN" sz="2800" dirty="0">
              <a:latin typeface="Cambria Math" panose="02040503050406030204" pitchFamily="18" charset="0"/>
              <a:ea typeface="Cambria Math" panose="02040503050406030204" pitchFamily="18" charset="0"/>
            </a:endParaRPr>
          </a:p>
          <a:p>
            <a:pPr marL="3943350" lvl="8" indent="-285750">
              <a:buFont typeface="Wingdings" panose="05000000000000000000" pitchFamily="2" charset="2"/>
              <a:buChar char="§"/>
            </a:pPr>
            <a:r>
              <a:rPr lang="en-IN" sz="2800" dirty="0">
                <a:latin typeface="Cambria Math" panose="02040503050406030204" pitchFamily="18" charset="0"/>
                <a:ea typeface="Cambria Math" panose="02040503050406030204" pitchFamily="18" charset="0"/>
              </a:rPr>
              <a:t>Removes unwanted noise (e.g., muscle artifacts, power-line interference).    </a:t>
            </a:r>
          </a:p>
          <a:p>
            <a:pPr marL="3657600" lvl="8"/>
            <a:endParaRPr lang="en-IN" sz="2800" dirty="0">
              <a:latin typeface="Cambria Math" panose="02040503050406030204" pitchFamily="18" charset="0"/>
              <a:ea typeface="Cambria Math" panose="02040503050406030204" pitchFamily="18" charset="0"/>
            </a:endParaRPr>
          </a:p>
          <a:p>
            <a:pPr marL="1657350" lvl="3" indent="-285750">
              <a:buFont typeface="Wingdings" panose="05000000000000000000" pitchFamily="2" charset="2"/>
              <a:buChar char="Ø"/>
            </a:pPr>
            <a:r>
              <a:rPr lang="en-IN" sz="2800" dirty="0" err="1">
                <a:latin typeface="Cambria Math" panose="02040503050406030204" pitchFamily="18" charset="0"/>
                <a:ea typeface="Cambria Math" panose="02040503050406030204" pitchFamily="18" charset="0"/>
              </a:rPr>
              <a:t>fNIRS</a:t>
            </a:r>
            <a:r>
              <a:rPr lang="en-IN" sz="2800" dirty="0">
                <a:latin typeface="Cambria Math" panose="02040503050406030204" pitchFamily="18" charset="0"/>
                <a:ea typeface="Cambria Math" panose="02040503050406030204" pitchFamily="18" charset="0"/>
              </a:rPr>
              <a:t> Processing :  </a:t>
            </a:r>
          </a:p>
          <a:p>
            <a:pPr marL="1371600" lvl="3"/>
            <a:endParaRPr lang="en-IN" sz="2800" dirty="0">
              <a:latin typeface="Cambria Math" panose="02040503050406030204" pitchFamily="18" charset="0"/>
              <a:ea typeface="Cambria Math" panose="02040503050406030204" pitchFamily="18" charset="0"/>
            </a:endParaRPr>
          </a:p>
          <a:p>
            <a:pPr marL="3028950" lvl="6" indent="-285750">
              <a:buFont typeface="Wingdings" panose="05000000000000000000" pitchFamily="2" charset="2"/>
              <a:buChar char="§"/>
            </a:pPr>
            <a:r>
              <a:rPr lang="en-IN" sz="2800" dirty="0">
                <a:latin typeface="Cambria Math" panose="02040503050406030204" pitchFamily="18" charset="0"/>
                <a:ea typeface="Cambria Math" panose="02040503050406030204" pitchFamily="18" charset="0"/>
              </a:rPr>
              <a:t>Baseline Normalization: </a:t>
            </a:r>
          </a:p>
          <a:p>
            <a:pPr marL="3943350" lvl="8" indent="-285750">
              <a:buFont typeface="Wingdings" panose="05000000000000000000" pitchFamily="2" charset="2"/>
              <a:buChar char="§"/>
            </a:pPr>
            <a:r>
              <a:rPr lang="en-IN" sz="2800" dirty="0">
                <a:latin typeface="Cambria Math" panose="02040503050406030204" pitchFamily="18" charset="0"/>
                <a:ea typeface="Cambria Math" panose="02040503050406030204" pitchFamily="18" charset="0"/>
              </a:rPr>
              <a:t>Ensures consistency in </a:t>
            </a:r>
            <a:r>
              <a:rPr lang="en-IN" sz="2800" dirty="0" err="1">
                <a:latin typeface="Cambria Math" panose="02040503050406030204" pitchFamily="18" charset="0"/>
                <a:ea typeface="Cambria Math" panose="02040503050406030204" pitchFamily="18" charset="0"/>
              </a:rPr>
              <a:t>hemoglobin</a:t>
            </a:r>
            <a:r>
              <a:rPr lang="en-IN" sz="2800" dirty="0">
                <a:latin typeface="Cambria Math" panose="02040503050406030204" pitchFamily="18" charset="0"/>
                <a:ea typeface="Cambria Math" panose="02040503050406030204" pitchFamily="18" charset="0"/>
              </a:rPr>
              <a:t> signals.</a:t>
            </a:r>
          </a:p>
        </p:txBody>
      </p:sp>
      <p:sp>
        <p:nvSpPr>
          <p:cNvPr id="6" name="TextBox 5">
            <a:extLst>
              <a:ext uri="{FF2B5EF4-FFF2-40B4-BE49-F238E27FC236}">
                <a16:creationId xmlns:a16="http://schemas.microsoft.com/office/drawing/2014/main" id="{DAE87CAC-D1AD-614C-4A38-299A8AA304FB}"/>
              </a:ext>
            </a:extLst>
          </p:cNvPr>
          <p:cNvSpPr txBox="1"/>
          <p:nvPr/>
        </p:nvSpPr>
        <p:spPr>
          <a:xfrm>
            <a:off x="190500" y="152400"/>
            <a:ext cx="4076700" cy="1077218"/>
          </a:xfrm>
          <a:prstGeom prst="rect">
            <a:avLst/>
          </a:prstGeom>
          <a:noFill/>
        </p:spPr>
        <p:txBody>
          <a:bodyPr wrap="square">
            <a:spAutoFit/>
          </a:bodyPr>
          <a:lstStyle/>
          <a:p>
            <a:r>
              <a:rPr lang="en-IN" sz="3200" b="1" i="1" dirty="0">
                <a:latin typeface="Cambria Math" panose="02040503050406030204" pitchFamily="18" charset="0"/>
                <a:ea typeface="Cambria Math" panose="02040503050406030204" pitchFamily="18" charset="0"/>
              </a:rPr>
              <a:t>Data Preprocessing :-</a:t>
            </a:r>
          </a:p>
          <a:p>
            <a:endParaRPr lang="en-IN" sz="3200" b="1"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257893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6481D-7574-611E-88F6-DB12302901BB}"/>
              </a:ext>
            </a:extLst>
          </p:cNvPr>
          <p:cNvSpPr txBox="1"/>
          <p:nvPr/>
        </p:nvSpPr>
        <p:spPr>
          <a:xfrm>
            <a:off x="26894" y="152400"/>
            <a:ext cx="3935506" cy="1354217"/>
          </a:xfrm>
          <a:prstGeom prst="rect">
            <a:avLst/>
          </a:prstGeom>
          <a:noFill/>
        </p:spPr>
        <p:txBody>
          <a:bodyPr wrap="square">
            <a:spAutoFit/>
          </a:bodyPr>
          <a:lstStyle/>
          <a:p>
            <a:pPr marL="1657350" lvl="3" indent="-285750">
              <a:buFont typeface="Wingdings" panose="05000000000000000000" pitchFamily="2" charset="2"/>
              <a:buChar char="§"/>
            </a:pPr>
            <a:endParaRPr lang="en-IN" dirty="0">
              <a:latin typeface="Cambria Math" panose="02040503050406030204" pitchFamily="18" charset="0"/>
              <a:ea typeface="Cambria Math" panose="02040503050406030204" pitchFamily="18" charset="0"/>
            </a:endParaRPr>
          </a:p>
          <a:p>
            <a:r>
              <a:rPr lang="en-IN" b="1" u="sng" dirty="0">
                <a:latin typeface="Cambria Math" panose="02040503050406030204" pitchFamily="18" charset="0"/>
                <a:ea typeface="Cambria Math" panose="02040503050406030204" pitchFamily="18" charset="0"/>
              </a:rPr>
              <a:t> </a:t>
            </a:r>
            <a:r>
              <a:rPr lang="en-IN" sz="3200" b="1" i="1" dirty="0">
                <a:latin typeface="Cambria Math" panose="02040503050406030204" pitchFamily="18" charset="0"/>
                <a:ea typeface="Cambria Math" panose="02040503050406030204" pitchFamily="18" charset="0"/>
              </a:rPr>
              <a:t>Feature Extraction :- </a:t>
            </a:r>
          </a:p>
          <a:p>
            <a:endParaRPr lang="en-IN" sz="3200" b="1" i="1"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910A83E0-E270-66E1-AF9B-72D67BAA0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67" y="1371600"/>
            <a:ext cx="10674065" cy="4673947"/>
          </a:xfrm>
          <a:prstGeom prst="rect">
            <a:avLst/>
          </a:prstGeom>
        </p:spPr>
      </p:pic>
    </p:spTree>
    <p:extLst>
      <p:ext uri="{BB962C8B-B14F-4D97-AF65-F5344CB8AC3E}">
        <p14:creationId xmlns:p14="http://schemas.microsoft.com/office/powerpoint/2010/main" val="2317202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7C0C5-3C80-7FB3-6788-5EF9C3FC6567}"/>
              </a:ext>
            </a:extLst>
          </p:cNvPr>
          <p:cNvSpPr txBox="1"/>
          <p:nvPr/>
        </p:nvSpPr>
        <p:spPr>
          <a:xfrm>
            <a:off x="1143000" y="1143000"/>
            <a:ext cx="10287000" cy="5262979"/>
          </a:xfrm>
          <a:prstGeom prst="rect">
            <a:avLst/>
          </a:prstGeom>
          <a:noFill/>
        </p:spPr>
        <p:txBody>
          <a:bodyPr wrap="square">
            <a:spAutoFit/>
          </a:bodyPr>
          <a:lstStyle/>
          <a:p>
            <a:pPr marL="1200150" lvl="2" indent="-285750">
              <a:buFont typeface="Wingdings" panose="05000000000000000000" pitchFamily="2" charset="2"/>
              <a:buChar char="Ø"/>
            </a:pPr>
            <a:r>
              <a:rPr lang="en-IN" sz="2800" dirty="0">
                <a:latin typeface="Cambria Math" panose="02040503050406030204" pitchFamily="18" charset="0"/>
                <a:ea typeface="Cambria Math" panose="02040503050406030204" pitchFamily="18" charset="0"/>
              </a:rPr>
              <a:t>EEG :    </a:t>
            </a:r>
          </a:p>
          <a:p>
            <a:pPr marL="2571750" lvl="5"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Common Spatial Patterns (CSP): </a:t>
            </a:r>
          </a:p>
          <a:p>
            <a:pPr marL="3943350" lvl="8"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Improves discrimination of motor imagery classes.  </a:t>
            </a:r>
          </a:p>
          <a:p>
            <a:pPr marL="2571750" lvl="5"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Wavelet Transform: </a:t>
            </a:r>
          </a:p>
          <a:p>
            <a:pPr marL="3943350" lvl="8"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Captures both time and frequency domain features. </a:t>
            </a:r>
          </a:p>
          <a:p>
            <a:pPr marL="1200150" lvl="2" indent="-285750">
              <a:buFont typeface="Wingdings" panose="05000000000000000000" pitchFamily="2" charset="2"/>
              <a:buChar char="Ø"/>
            </a:pPr>
            <a:r>
              <a:rPr lang="en-IN" sz="2800" dirty="0">
                <a:latin typeface="Cambria Math" panose="02040503050406030204" pitchFamily="18" charset="0"/>
                <a:ea typeface="Cambria Math" panose="02040503050406030204" pitchFamily="18" charset="0"/>
              </a:rPr>
              <a:t> </a:t>
            </a:r>
            <a:r>
              <a:rPr lang="en-IN" sz="2800" dirty="0" err="1">
                <a:latin typeface="Cambria Math" panose="02040503050406030204" pitchFamily="18" charset="0"/>
                <a:ea typeface="Cambria Math" panose="02040503050406030204" pitchFamily="18" charset="0"/>
              </a:rPr>
              <a:t>fNIRS</a:t>
            </a:r>
            <a:r>
              <a:rPr lang="en-IN" sz="2800" dirty="0">
                <a:latin typeface="Cambria Math" panose="02040503050406030204" pitchFamily="18" charset="0"/>
                <a:ea typeface="Cambria Math" panose="02040503050406030204" pitchFamily="18" charset="0"/>
              </a:rPr>
              <a:t>:    </a:t>
            </a:r>
          </a:p>
          <a:p>
            <a:pPr marL="2571750" lvl="5"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Hemodynamic Response Features: </a:t>
            </a:r>
          </a:p>
          <a:p>
            <a:pPr marL="3943350" lvl="8" indent="-285750">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Extracts oxygenated (</a:t>
            </a:r>
            <a:r>
              <a:rPr lang="en-IN" sz="2800" dirty="0" err="1">
                <a:latin typeface="Cambria Math" panose="02040503050406030204" pitchFamily="18" charset="0"/>
                <a:ea typeface="Cambria Math" panose="02040503050406030204" pitchFamily="18" charset="0"/>
              </a:rPr>
              <a:t>HbO</a:t>
            </a:r>
            <a:r>
              <a:rPr lang="en-IN" sz="2800" dirty="0">
                <a:latin typeface="Cambria Math" panose="02040503050406030204" pitchFamily="18" charset="0"/>
                <a:ea typeface="Cambria Math" panose="02040503050406030204" pitchFamily="18" charset="0"/>
              </a:rPr>
              <a:t>) and deoxygenated </a:t>
            </a:r>
            <a:r>
              <a:rPr lang="en-IN" sz="2800" dirty="0" err="1">
                <a:latin typeface="Cambria Math" panose="02040503050406030204" pitchFamily="18" charset="0"/>
                <a:ea typeface="Cambria Math" panose="02040503050406030204" pitchFamily="18" charset="0"/>
              </a:rPr>
              <a:t>hemoglobin</a:t>
            </a:r>
            <a:r>
              <a:rPr lang="en-IN" sz="2800" dirty="0">
                <a:latin typeface="Cambria Math" panose="02040503050406030204" pitchFamily="18" charset="0"/>
                <a:ea typeface="Cambria Math" panose="02040503050406030204" pitchFamily="18" charset="0"/>
              </a:rPr>
              <a:t> (</a:t>
            </a:r>
            <a:r>
              <a:rPr lang="en-IN" sz="2800" dirty="0" err="1">
                <a:latin typeface="Cambria Math" panose="02040503050406030204" pitchFamily="18" charset="0"/>
                <a:ea typeface="Cambria Math" panose="02040503050406030204" pitchFamily="18" charset="0"/>
              </a:rPr>
              <a:t>HbR</a:t>
            </a:r>
            <a:r>
              <a:rPr lang="en-IN" sz="2800" dirty="0">
                <a:latin typeface="Cambria Math" panose="02040503050406030204" pitchFamily="18" charset="0"/>
                <a:ea typeface="Cambria Math" panose="02040503050406030204" pitchFamily="18" charset="0"/>
              </a:rPr>
              <a:t>)  variations. </a:t>
            </a:r>
          </a:p>
        </p:txBody>
      </p:sp>
      <p:sp>
        <p:nvSpPr>
          <p:cNvPr id="4" name="TextBox 3">
            <a:extLst>
              <a:ext uri="{FF2B5EF4-FFF2-40B4-BE49-F238E27FC236}">
                <a16:creationId xmlns:a16="http://schemas.microsoft.com/office/drawing/2014/main" id="{23E91E73-A1EC-08F9-EC0E-574D6B57AC1D}"/>
              </a:ext>
            </a:extLst>
          </p:cNvPr>
          <p:cNvSpPr txBox="1"/>
          <p:nvPr/>
        </p:nvSpPr>
        <p:spPr>
          <a:xfrm>
            <a:off x="76200" y="0"/>
            <a:ext cx="3935506" cy="1354217"/>
          </a:xfrm>
          <a:prstGeom prst="rect">
            <a:avLst/>
          </a:prstGeom>
          <a:noFill/>
        </p:spPr>
        <p:txBody>
          <a:bodyPr wrap="square">
            <a:spAutoFit/>
          </a:bodyPr>
          <a:lstStyle/>
          <a:p>
            <a:pPr marL="1657350" lvl="3" indent="-285750">
              <a:buFont typeface="Wingdings" panose="05000000000000000000" pitchFamily="2" charset="2"/>
              <a:buChar char="§"/>
            </a:pPr>
            <a:endParaRPr lang="en-IN" dirty="0">
              <a:latin typeface="Cambria Math" panose="02040503050406030204" pitchFamily="18" charset="0"/>
              <a:ea typeface="Cambria Math" panose="02040503050406030204" pitchFamily="18" charset="0"/>
            </a:endParaRPr>
          </a:p>
          <a:p>
            <a:r>
              <a:rPr lang="en-IN" b="1" u="sng" dirty="0">
                <a:latin typeface="Cambria Math" panose="02040503050406030204" pitchFamily="18" charset="0"/>
                <a:ea typeface="Cambria Math" panose="02040503050406030204" pitchFamily="18" charset="0"/>
              </a:rPr>
              <a:t> </a:t>
            </a:r>
            <a:r>
              <a:rPr lang="en-IN" sz="3200" b="1" i="1" dirty="0">
                <a:latin typeface="Cambria Math" panose="02040503050406030204" pitchFamily="18" charset="0"/>
                <a:ea typeface="Cambria Math" panose="02040503050406030204" pitchFamily="18" charset="0"/>
              </a:rPr>
              <a:t>Feature Extraction :- </a:t>
            </a:r>
          </a:p>
          <a:p>
            <a:endParaRPr lang="en-IN" sz="3200" b="1"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824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4770755" cy="701776"/>
          </a:xfrm>
          <a:prstGeom prst="rect">
            <a:avLst/>
          </a:prstGeom>
        </p:spPr>
        <p:txBody>
          <a:bodyPr vert="horz" wrap="square" lIns="0" tIns="207309" rIns="0" bIns="0" rtlCol="0">
            <a:spAutoFit/>
          </a:bodyPr>
          <a:lstStyle/>
          <a:p>
            <a:pPr marL="735965">
              <a:lnSpc>
                <a:spcPct val="100000"/>
              </a:lnSpc>
              <a:spcBef>
                <a:spcPts val="135"/>
              </a:spcBef>
            </a:pPr>
            <a:r>
              <a:rPr sz="3200" b="1" spc="-95" dirty="0"/>
              <a:t>cGAN</a:t>
            </a:r>
            <a:r>
              <a:rPr sz="3200" b="1" spc="-45" dirty="0"/>
              <a:t> </a:t>
            </a:r>
            <a:r>
              <a:rPr sz="3200" b="1" spc="-75" dirty="0"/>
              <a:t>Model</a:t>
            </a:r>
            <a:r>
              <a:rPr sz="3200" b="1" spc="5" dirty="0"/>
              <a:t> </a:t>
            </a:r>
            <a:r>
              <a:rPr sz="3200" b="1" spc="-85" dirty="0"/>
              <a:t>Design </a:t>
            </a:r>
            <a:r>
              <a:rPr sz="3200" b="1" spc="-25" dirty="0"/>
              <a:t>:-</a:t>
            </a:r>
            <a:endParaRPr sz="3200" b="1" dirty="0"/>
          </a:p>
        </p:txBody>
      </p:sp>
      <p:sp>
        <p:nvSpPr>
          <p:cNvPr id="3" name="object 3"/>
          <p:cNvSpPr txBox="1"/>
          <p:nvPr/>
        </p:nvSpPr>
        <p:spPr>
          <a:xfrm>
            <a:off x="381000" y="762000"/>
            <a:ext cx="11430000" cy="5668860"/>
          </a:xfrm>
          <a:prstGeom prst="rect">
            <a:avLst/>
          </a:prstGeom>
        </p:spPr>
        <p:txBody>
          <a:bodyPr vert="horz" wrap="square" lIns="0" tIns="15875" rIns="0" bIns="0" rtlCol="0">
            <a:spAutoFit/>
          </a:bodyPr>
          <a:lstStyle/>
          <a:p>
            <a:pPr marL="349250" indent="-336550">
              <a:lnSpc>
                <a:spcPct val="100000"/>
              </a:lnSpc>
              <a:spcBef>
                <a:spcPts val="125"/>
              </a:spcBef>
              <a:buSzPct val="90000"/>
              <a:buFont typeface="Wingdings"/>
              <a:buChar char=""/>
              <a:tabLst>
                <a:tab pos="349250" algn="l"/>
              </a:tabLst>
            </a:pPr>
            <a:r>
              <a:rPr sz="2800" spc="-10" dirty="0">
                <a:solidFill>
                  <a:schemeClr val="tx1"/>
                </a:solidFill>
                <a:latin typeface="Cambria Math"/>
                <a:cs typeface="Cambria Math"/>
              </a:rPr>
              <a:t>Traditional</a:t>
            </a:r>
            <a:r>
              <a:rPr sz="2800" spc="-60" dirty="0">
                <a:solidFill>
                  <a:schemeClr val="tx1"/>
                </a:solidFill>
                <a:latin typeface="Cambria Math"/>
                <a:cs typeface="Cambria Math"/>
              </a:rPr>
              <a:t> </a:t>
            </a:r>
            <a:r>
              <a:rPr sz="2800" dirty="0">
                <a:solidFill>
                  <a:schemeClr val="tx1"/>
                </a:solidFill>
                <a:latin typeface="Cambria Math"/>
                <a:cs typeface="Cambria Math"/>
              </a:rPr>
              <a:t>data</a:t>
            </a:r>
            <a:r>
              <a:rPr sz="2800" spc="-50" dirty="0">
                <a:solidFill>
                  <a:schemeClr val="tx1"/>
                </a:solidFill>
                <a:latin typeface="Cambria Math"/>
                <a:cs typeface="Cambria Math"/>
              </a:rPr>
              <a:t> </a:t>
            </a:r>
            <a:r>
              <a:rPr sz="2800" dirty="0">
                <a:solidFill>
                  <a:schemeClr val="tx1"/>
                </a:solidFill>
                <a:latin typeface="Cambria Math"/>
                <a:cs typeface="Cambria Math"/>
              </a:rPr>
              <a:t>augmentation</a:t>
            </a:r>
            <a:r>
              <a:rPr sz="2800" spc="-40" dirty="0">
                <a:solidFill>
                  <a:schemeClr val="tx1"/>
                </a:solidFill>
                <a:latin typeface="Cambria Math"/>
                <a:cs typeface="Cambria Math"/>
              </a:rPr>
              <a:t> </a:t>
            </a:r>
            <a:r>
              <a:rPr sz="2800" dirty="0">
                <a:solidFill>
                  <a:schemeClr val="tx1"/>
                </a:solidFill>
                <a:latin typeface="Cambria Math"/>
                <a:cs typeface="Cambria Math"/>
              </a:rPr>
              <a:t>(e.g.,</a:t>
            </a:r>
            <a:r>
              <a:rPr sz="2800" spc="-75" dirty="0">
                <a:solidFill>
                  <a:schemeClr val="tx1"/>
                </a:solidFill>
                <a:latin typeface="Cambria Math"/>
                <a:cs typeface="Cambria Math"/>
              </a:rPr>
              <a:t> </a:t>
            </a:r>
            <a:r>
              <a:rPr sz="2800" dirty="0">
                <a:solidFill>
                  <a:schemeClr val="tx1"/>
                </a:solidFill>
                <a:latin typeface="Cambria Math"/>
                <a:cs typeface="Cambria Math"/>
              </a:rPr>
              <a:t>noise</a:t>
            </a:r>
            <a:r>
              <a:rPr sz="2800" spc="-50" dirty="0">
                <a:solidFill>
                  <a:schemeClr val="tx1"/>
                </a:solidFill>
                <a:latin typeface="Cambria Math"/>
                <a:cs typeface="Cambria Math"/>
              </a:rPr>
              <a:t> </a:t>
            </a:r>
            <a:r>
              <a:rPr sz="2800" dirty="0">
                <a:solidFill>
                  <a:schemeClr val="tx1"/>
                </a:solidFill>
                <a:latin typeface="Cambria Math"/>
                <a:cs typeface="Cambria Math"/>
              </a:rPr>
              <a:t>addition)</a:t>
            </a:r>
            <a:r>
              <a:rPr sz="2800" spc="-55" dirty="0">
                <a:solidFill>
                  <a:schemeClr val="tx1"/>
                </a:solidFill>
                <a:latin typeface="Cambria Math"/>
                <a:cs typeface="Cambria Math"/>
              </a:rPr>
              <a:t> </a:t>
            </a:r>
            <a:r>
              <a:rPr sz="2800" dirty="0">
                <a:solidFill>
                  <a:schemeClr val="tx1"/>
                </a:solidFill>
                <a:latin typeface="Cambria Math"/>
                <a:cs typeface="Cambria Math"/>
              </a:rPr>
              <a:t>is</a:t>
            </a:r>
            <a:r>
              <a:rPr sz="2800" spc="-10" dirty="0">
                <a:solidFill>
                  <a:schemeClr val="tx1"/>
                </a:solidFill>
                <a:latin typeface="Cambria Math"/>
                <a:cs typeface="Cambria Math"/>
              </a:rPr>
              <a:t> limited.</a:t>
            </a:r>
            <a:endParaRPr sz="2800" dirty="0">
              <a:solidFill>
                <a:schemeClr val="tx1"/>
              </a:solidFill>
              <a:latin typeface="Cambria Math"/>
              <a:cs typeface="Cambria Math"/>
            </a:endParaRPr>
          </a:p>
          <a:p>
            <a:pPr>
              <a:lnSpc>
                <a:spcPct val="100000"/>
              </a:lnSpc>
              <a:spcBef>
                <a:spcPts val="65"/>
              </a:spcBef>
              <a:buFont typeface="Wingdings"/>
              <a:buChar char=""/>
            </a:pPr>
            <a:endParaRPr sz="2800" dirty="0">
              <a:solidFill>
                <a:schemeClr val="tx1"/>
              </a:solidFill>
              <a:latin typeface="Cambria Math"/>
              <a:cs typeface="Cambria Math"/>
            </a:endParaRPr>
          </a:p>
          <a:p>
            <a:pPr marL="464820" indent="-452120">
              <a:lnSpc>
                <a:spcPct val="100000"/>
              </a:lnSpc>
              <a:buFont typeface="Wingdings"/>
              <a:buChar char=""/>
              <a:tabLst>
                <a:tab pos="464820" algn="l"/>
              </a:tabLst>
            </a:pPr>
            <a:r>
              <a:rPr sz="2800" dirty="0">
                <a:solidFill>
                  <a:schemeClr val="tx1"/>
                </a:solidFill>
                <a:latin typeface="Cambria Math"/>
                <a:cs typeface="Cambria Math"/>
              </a:rPr>
              <a:t>cGAN</a:t>
            </a:r>
            <a:r>
              <a:rPr sz="2800" spc="-80" dirty="0">
                <a:solidFill>
                  <a:schemeClr val="tx1"/>
                </a:solidFill>
                <a:latin typeface="Cambria Math"/>
                <a:cs typeface="Cambria Math"/>
              </a:rPr>
              <a:t> </a:t>
            </a:r>
            <a:r>
              <a:rPr sz="2800" dirty="0">
                <a:solidFill>
                  <a:schemeClr val="tx1"/>
                </a:solidFill>
                <a:latin typeface="Cambria Math"/>
                <a:cs typeface="Cambria Math"/>
              </a:rPr>
              <a:t>generates </a:t>
            </a:r>
            <a:r>
              <a:rPr sz="2800" spc="-10" dirty="0">
                <a:solidFill>
                  <a:schemeClr val="tx1"/>
                </a:solidFill>
                <a:latin typeface="Cambria Math"/>
                <a:cs typeface="Cambria Math"/>
              </a:rPr>
              <a:t>realistic</a:t>
            </a:r>
            <a:r>
              <a:rPr sz="2800" spc="-90" dirty="0">
                <a:solidFill>
                  <a:schemeClr val="tx1"/>
                </a:solidFill>
                <a:latin typeface="Cambria Math"/>
                <a:cs typeface="Cambria Math"/>
              </a:rPr>
              <a:t> </a:t>
            </a:r>
            <a:r>
              <a:rPr sz="2800" dirty="0">
                <a:solidFill>
                  <a:schemeClr val="tx1"/>
                </a:solidFill>
                <a:latin typeface="Cambria Math"/>
                <a:cs typeface="Cambria Math"/>
              </a:rPr>
              <a:t>synthetic</a:t>
            </a:r>
            <a:r>
              <a:rPr sz="2800" spc="-20" dirty="0">
                <a:solidFill>
                  <a:schemeClr val="tx1"/>
                </a:solidFill>
                <a:latin typeface="Cambria Math"/>
                <a:cs typeface="Cambria Math"/>
              </a:rPr>
              <a:t> </a:t>
            </a:r>
            <a:r>
              <a:rPr sz="2800" spc="-10" dirty="0">
                <a:solidFill>
                  <a:schemeClr val="tx1"/>
                </a:solidFill>
                <a:latin typeface="Cambria Math"/>
                <a:cs typeface="Cambria Math"/>
              </a:rPr>
              <a:t>EEG-</a:t>
            </a:r>
            <a:r>
              <a:rPr sz="2800" dirty="0">
                <a:solidFill>
                  <a:schemeClr val="tx1"/>
                </a:solidFill>
                <a:latin typeface="Cambria Math"/>
                <a:cs typeface="Cambria Math"/>
              </a:rPr>
              <a:t>fNIRS</a:t>
            </a:r>
            <a:r>
              <a:rPr sz="2800" spc="-55" dirty="0">
                <a:solidFill>
                  <a:schemeClr val="tx1"/>
                </a:solidFill>
                <a:latin typeface="Cambria Math"/>
                <a:cs typeface="Cambria Math"/>
              </a:rPr>
              <a:t> </a:t>
            </a:r>
            <a:r>
              <a:rPr sz="2800" dirty="0">
                <a:solidFill>
                  <a:schemeClr val="tx1"/>
                </a:solidFill>
                <a:latin typeface="Cambria Math"/>
                <a:cs typeface="Cambria Math"/>
              </a:rPr>
              <a:t>data</a:t>
            </a:r>
            <a:r>
              <a:rPr sz="2800" spc="-35" dirty="0">
                <a:solidFill>
                  <a:schemeClr val="tx1"/>
                </a:solidFill>
                <a:latin typeface="Cambria Math"/>
                <a:cs typeface="Cambria Math"/>
              </a:rPr>
              <a:t> </a:t>
            </a:r>
            <a:r>
              <a:rPr sz="2800" dirty="0">
                <a:solidFill>
                  <a:schemeClr val="tx1"/>
                </a:solidFill>
                <a:latin typeface="Cambria Math"/>
                <a:cs typeface="Cambria Math"/>
              </a:rPr>
              <a:t>conditioned</a:t>
            </a:r>
            <a:r>
              <a:rPr sz="2800" spc="-20" dirty="0">
                <a:solidFill>
                  <a:schemeClr val="tx1"/>
                </a:solidFill>
                <a:latin typeface="Cambria Math"/>
                <a:cs typeface="Cambria Math"/>
              </a:rPr>
              <a:t> </a:t>
            </a:r>
            <a:r>
              <a:rPr sz="2800" dirty="0">
                <a:solidFill>
                  <a:schemeClr val="tx1"/>
                </a:solidFill>
                <a:latin typeface="Cambria Math"/>
                <a:cs typeface="Cambria Math"/>
              </a:rPr>
              <a:t>on</a:t>
            </a:r>
            <a:r>
              <a:rPr sz="2800" spc="-25" dirty="0">
                <a:solidFill>
                  <a:schemeClr val="tx1"/>
                </a:solidFill>
                <a:latin typeface="Cambria Math"/>
                <a:cs typeface="Cambria Math"/>
              </a:rPr>
              <a:t> </a:t>
            </a:r>
            <a:r>
              <a:rPr sz="2800" dirty="0">
                <a:solidFill>
                  <a:schemeClr val="tx1"/>
                </a:solidFill>
                <a:latin typeface="Cambria Math"/>
                <a:cs typeface="Cambria Math"/>
              </a:rPr>
              <a:t>class</a:t>
            </a:r>
            <a:r>
              <a:rPr sz="2800" spc="-60" dirty="0">
                <a:solidFill>
                  <a:schemeClr val="tx1"/>
                </a:solidFill>
                <a:latin typeface="Cambria Math"/>
                <a:cs typeface="Cambria Math"/>
              </a:rPr>
              <a:t> </a:t>
            </a:r>
            <a:r>
              <a:rPr sz="2800" spc="-10" dirty="0">
                <a:solidFill>
                  <a:schemeClr val="tx1"/>
                </a:solidFill>
                <a:latin typeface="Cambria Math"/>
                <a:cs typeface="Cambria Math"/>
              </a:rPr>
              <a:t>labels.</a:t>
            </a:r>
            <a:endParaRPr sz="2800" dirty="0">
              <a:solidFill>
                <a:schemeClr val="tx1"/>
              </a:solidFill>
              <a:latin typeface="Cambria Math"/>
              <a:cs typeface="Cambria Math"/>
            </a:endParaRPr>
          </a:p>
          <a:p>
            <a:pPr marL="298450" indent="-285750">
              <a:lnSpc>
                <a:spcPct val="100000"/>
              </a:lnSpc>
              <a:buFont typeface="Wingdings"/>
              <a:buChar char=""/>
              <a:tabLst>
                <a:tab pos="298450" algn="l"/>
              </a:tabLst>
            </a:pPr>
            <a:r>
              <a:rPr sz="2800" dirty="0">
                <a:solidFill>
                  <a:schemeClr val="tx1"/>
                </a:solidFill>
                <a:latin typeface="Cambria Math"/>
                <a:cs typeface="Cambria Math"/>
              </a:rPr>
              <a:t>Model</a:t>
            </a:r>
            <a:r>
              <a:rPr sz="2800" spc="-45" dirty="0">
                <a:solidFill>
                  <a:schemeClr val="tx1"/>
                </a:solidFill>
                <a:latin typeface="Cambria Math"/>
                <a:cs typeface="Cambria Math"/>
              </a:rPr>
              <a:t> </a:t>
            </a:r>
            <a:r>
              <a:rPr sz="2800" dirty="0">
                <a:solidFill>
                  <a:schemeClr val="tx1"/>
                </a:solidFill>
                <a:latin typeface="Cambria Math"/>
                <a:cs typeface="Cambria Math"/>
              </a:rPr>
              <a:t>Components</a:t>
            </a:r>
            <a:r>
              <a:rPr sz="2800" spc="-65" dirty="0">
                <a:solidFill>
                  <a:schemeClr val="tx1"/>
                </a:solidFill>
                <a:latin typeface="Cambria Math"/>
                <a:cs typeface="Cambria Math"/>
              </a:rPr>
              <a:t> </a:t>
            </a:r>
            <a:r>
              <a:rPr sz="2800" spc="-50" dirty="0">
                <a:solidFill>
                  <a:schemeClr val="tx1"/>
                </a:solidFill>
                <a:latin typeface="Cambria Math"/>
                <a:cs typeface="Cambria Math"/>
              </a:rPr>
              <a:t>:</a:t>
            </a:r>
            <a:endParaRPr sz="2800" dirty="0">
              <a:solidFill>
                <a:schemeClr val="tx1"/>
              </a:solidFill>
              <a:latin typeface="Cambria Math"/>
              <a:cs typeface="Cambria Math"/>
            </a:endParaRPr>
          </a:p>
          <a:p>
            <a:pPr marL="2128520" lvl="1" indent="-285750">
              <a:lnSpc>
                <a:spcPct val="100000"/>
              </a:lnSpc>
              <a:buFont typeface="Wingdings"/>
              <a:buChar char=""/>
              <a:tabLst>
                <a:tab pos="2128520" algn="l"/>
              </a:tabLst>
            </a:pPr>
            <a:r>
              <a:rPr sz="2800" spc="-10" dirty="0">
                <a:solidFill>
                  <a:schemeClr val="tx1"/>
                </a:solidFill>
                <a:latin typeface="Cambria Math"/>
                <a:cs typeface="Cambria Math"/>
              </a:rPr>
              <a:t>Generator</a:t>
            </a:r>
            <a:r>
              <a:rPr sz="2800" spc="-55" dirty="0">
                <a:solidFill>
                  <a:schemeClr val="tx1"/>
                </a:solidFill>
                <a:latin typeface="Cambria Math"/>
                <a:cs typeface="Cambria Math"/>
              </a:rPr>
              <a:t> </a:t>
            </a:r>
            <a:r>
              <a:rPr sz="2800" spc="-20" dirty="0">
                <a:solidFill>
                  <a:schemeClr val="tx1"/>
                </a:solidFill>
                <a:latin typeface="Cambria Math"/>
                <a:cs typeface="Cambria Math"/>
              </a:rPr>
              <a:t>(G):</a:t>
            </a:r>
            <a:endParaRPr sz="2800" dirty="0">
              <a:solidFill>
                <a:schemeClr val="tx1"/>
              </a:solidFill>
              <a:latin typeface="Cambria Math"/>
              <a:cs typeface="Cambria Math"/>
            </a:endParaRPr>
          </a:p>
          <a:p>
            <a:pPr lvl="1">
              <a:lnSpc>
                <a:spcPct val="100000"/>
              </a:lnSpc>
              <a:spcBef>
                <a:spcPts val="60"/>
              </a:spcBef>
              <a:buClr>
                <a:srgbClr val="FFFFFF"/>
              </a:buClr>
              <a:buFont typeface="Wingdings"/>
              <a:buChar char=""/>
            </a:pPr>
            <a:endParaRPr sz="2800" dirty="0">
              <a:solidFill>
                <a:schemeClr val="tx1"/>
              </a:solidFill>
              <a:latin typeface="Cambria Math"/>
              <a:cs typeface="Cambria Math"/>
            </a:endParaRPr>
          </a:p>
          <a:p>
            <a:pPr marL="3558540" marR="5080" lvl="2" indent="-343535">
              <a:lnSpc>
                <a:spcPct val="100000"/>
              </a:lnSpc>
              <a:spcBef>
                <a:spcPts val="5"/>
              </a:spcBef>
              <a:buFont typeface="Wingdings"/>
              <a:buChar char=""/>
              <a:tabLst>
                <a:tab pos="3558540" algn="l"/>
              </a:tabLst>
            </a:pPr>
            <a:r>
              <a:rPr sz="2800" spc="-25" dirty="0">
                <a:solidFill>
                  <a:schemeClr val="tx1"/>
                </a:solidFill>
                <a:latin typeface="Cambria Math"/>
                <a:cs typeface="Cambria Math"/>
              </a:rPr>
              <a:t>Takes</a:t>
            </a:r>
            <a:r>
              <a:rPr sz="2800" spc="-5" dirty="0">
                <a:solidFill>
                  <a:schemeClr val="tx1"/>
                </a:solidFill>
                <a:latin typeface="Cambria Math"/>
                <a:cs typeface="Cambria Math"/>
              </a:rPr>
              <a:t> </a:t>
            </a:r>
            <a:r>
              <a:rPr sz="2800" dirty="0">
                <a:solidFill>
                  <a:schemeClr val="tx1"/>
                </a:solidFill>
                <a:latin typeface="Cambria Math"/>
                <a:cs typeface="Cambria Math"/>
              </a:rPr>
              <a:t>a</a:t>
            </a:r>
            <a:r>
              <a:rPr sz="2800" spc="-105" dirty="0">
                <a:solidFill>
                  <a:schemeClr val="tx1"/>
                </a:solidFill>
                <a:latin typeface="Cambria Math"/>
                <a:cs typeface="Cambria Math"/>
              </a:rPr>
              <a:t> </a:t>
            </a:r>
            <a:r>
              <a:rPr sz="2800" dirty="0">
                <a:solidFill>
                  <a:schemeClr val="tx1"/>
                </a:solidFill>
                <a:latin typeface="Cambria Math"/>
                <a:cs typeface="Cambria Math"/>
              </a:rPr>
              <a:t>random</a:t>
            </a:r>
            <a:r>
              <a:rPr sz="2800" spc="-65" dirty="0">
                <a:solidFill>
                  <a:schemeClr val="tx1"/>
                </a:solidFill>
                <a:latin typeface="Cambria Math"/>
                <a:cs typeface="Cambria Math"/>
              </a:rPr>
              <a:t> </a:t>
            </a:r>
            <a:r>
              <a:rPr sz="2800" dirty="0">
                <a:solidFill>
                  <a:schemeClr val="tx1"/>
                </a:solidFill>
                <a:latin typeface="Cambria Math"/>
                <a:cs typeface="Cambria Math"/>
              </a:rPr>
              <a:t>noise</a:t>
            </a:r>
            <a:r>
              <a:rPr sz="2800" spc="-40" dirty="0">
                <a:solidFill>
                  <a:schemeClr val="tx1"/>
                </a:solidFill>
                <a:latin typeface="Cambria Math"/>
                <a:cs typeface="Cambria Math"/>
              </a:rPr>
              <a:t> </a:t>
            </a:r>
            <a:r>
              <a:rPr sz="2800" spc="-10" dirty="0">
                <a:solidFill>
                  <a:schemeClr val="tx1"/>
                </a:solidFill>
                <a:latin typeface="Cambria Math"/>
                <a:cs typeface="Cambria Math"/>
              </a:rPr>
              <a:t>vector</a:t>
            </a:r>
            <a:r>
              <a:rPr sz="2800" spc="-40" dirty="0">
                <a:solidFill>
                  <a:schemeClr val="tx1"/>
                </a:solidFill>
                <a:latin typeface="Cambria Math"/>
                <a:cs typeface="Cambria Math"/>
              </a:rPr>
              <a:t> </a:t>
            </a:r>
            <a:r>
              <a:rPr sz="2800" dirty="0">
                <a:solidFill>
                  <a:schemeClr val="tx1"/>
                </a:solidFill>
                <a:latin typeface="Cambria Math"/>
                <a:cs typeface="Cambria Math"/>
              </a:rPr>
              <a:t>+</a:t>
            </a:r>
            <a:r>
              <a:rPr sz="2800" spc="-35" dirty="0">
                <a:solidFill>
                  <a:schemeClr val="tx1"/>
                </a:solidFill>
                <a:latin typeface="Cambria Math"/>
                <a:cs typeface="Cambria Math"/>
              </a:rPr>
              <a:t> </a:t>
            </a:r>
            <a:r>
              <a:rPr sz="2800" dirty="0">
                <a:solidFill>
                  <a:schemeClr val="tx1"/>
                </a:solidFill>
                <a:latin typeface="Cambria Math"/>
                <a:cs typeface="Cambria Math"/>
              </a:rPr>
              <a:t>class</a:t>
            </a:r>
            <a:r>
              <a:rPr sz="2800" spc="-5" dirty="0">
                <a:solidFill>
                  <a:schemeClr val="tx1"/>
                </a:solidFill>
                <a:latin typeface="Cambria Math"/>
                <a:cs typeface="Cambria Math"/>
              </a:rPr>
              <a:t> </a:t>
            </a:r>
            <a:r>
              <a:rPr sz="2800" dirty="0">
                <a:solidFill>
                  <a:schemeClr val="tx1"/>
                </a:solidFill>
                <a:latin typeface="Cambria Math"/>
                <a:cs typeface="Cambria Math"/>
              </a:rPr>
              <a:t>label</a:t>
            </a:r>
            <a:r>
              <a:rPr sz="2800" spc="-45" dirty="0">
                <a:solidFill>
                  <a:schemeClr val="tx1"/>
                </a:solidFill>
                <a:latin typeface="Cambria Math"/>
                <a:cs typeface="Cambria Math"/>
              </a:rPr>
              <a:t> </a:t>
            </a:r>
            <a:r>
              <a:rPr sz="2800" dirty="0">
                <a:solidFill>
                  <a:schemeClr val="tx1"/>
                </a:solidFill>
                <a:latin typeface="Cambria Math"/>
                <a:cs typeface="Cambria Math"/>
              </a:rPr>
              <a:t>and</a:t>
            </a:r>
            <a:r>
              <a:rPr sz="2800" spc="-30" dirty="0">
                <a:solidFill>
                  <a:schemeClr val="tx1"/>
                </a:solidFill>
                <a:latin typeface="Cambria Math"/>
                <a:cs typeface="Cambria Math"/>
              </a:rPr>
              <a:t> </a:t>
            </a:r>
            <a:r>
              <a:rPr sz="2800" spc="-10" dirty="0">
                <a:solidFill>
                  <a:schemeClr val="tx1"/>
                </a:solidFill>
                <a:latin typeface="Cambria Math"/>
                <a:cs typeface="Cambria Math"/>
              </a:rPr>
              <a:t>outputs synthetic</a:t>
            </a:r>
            <a:r>
              <a:rPr sz="2800" spc="-60" dirty="0">
                <a:solidFill>
                  <a:schemeClr val="tx1"/>
                </a:solidFill>
                <a:latin typeface="Cambria Math"/>
                <a:cs typeface="Cambria Math"/>
              </a:rPr>
              <a:t> </a:t>
            </a:r>
            <a:r>
              <a:rPr sz="2800" dirty="0">
                <a:solidFill>
                  <a:schemeClr val="tx1"/>
                </a:solidFill>
                <a:latin typeface="Cambria Math"/>
                <a:cs typeface="Cambria Math"/>
              </a:rPr>
              <a:t>EEG-fNIRS</a:t>
            </a:r>
            <a:r>
              <a:rPr sz="2800" spc="-20" dirty="0">
                <a:solidFill>
                  <a:schemeClr val="tx1"/>
                </a:solidFill>
                <a:latin typeface="Cambria Math"/>
                <a:cs typeface="Cambria Math"/>
              </a:rPr>
              <a:t> </a:t>
            </a:r>
            <a:r>
              <a:rPr sz="2800" spc="-10" dirty="0">
                <a:solidFill>
                  <a:schemeClr val="tx1"/>
                </a:solidFill>
                <a:latin typeface="Cambria Math"/>
                <a:cs typeface="Cambria Math"/>
              </a:rPr>
              <a:t>signals.</a:t>
            </a:r>
            <a:endParaRPr sz="2800" dirty="0">
              <a:solidFill>
                <a:schemeClr val="tx1"/>
              </a:solidFill>
              <a:latin typeface="Cambria Math"/>
              <a:cs typeface="Cambria Math"/>
            </a:endParaRPr>
          </a:p>
          <a:p>
            <a:pPr lvl="2">
              <a:lnSpc>
                <a:spcPct val="100000"/>
              </a:lnSpc>
              <a:spcBef>
                <a:spcPts val="60"/>
              </a:spcBef>
              <a:buClr>
                <a:srgbClr val="FFFFFF"/>
              </a:buClr>
              <a:buFont typeface="Wingdings"/>
              <a:buChar char=""/>
            </a:pPr>
            <a:endParaRPr sz="2800" dirty="0">
              <a:solidFill>
                <a:schemeClr val="tx1"/>
              </a:solidFill>
              <a:latin typeface="Cambria Math"/>
              <a:cs typeface="Cambria Math"/>
            </a:endParaRPr>
          </a:p>
          <a:p>
            <a:pPr marL="2128520" lvl="1" indent="-285750">
              <a:lnSpc>
                <a:spcPct val="100000"/>
              </a:lnSpc>
              <a:spcBef>
                <a:spcPts val="5"/>
              </a:spcBef>
              <a:buFont typeface="Wingdings"/>
              <a:buChar char=""/>
              <a:tabLst>
                <a:tab pos="2128520" algn="l"/>
              </a:tabLst>
            </a:pPr>
            <a:r>
              <a:rPr sz="2800" dirty="0">
                <a:solidFill>
                  <a:schemeClr val="tx1"/>
                </a:solidFill>
                <a:latin typeface="Cambria Math"/>
                <a:cs typeface="Cambria Math"/>
              </a:rPr>
              <a:t>Discriminator</a:t>
            </a:r>
            <a:r>
              <a:rPr sz="2800" spc="-90" dirty="0">
                <a:solidFill>
                  <a:schemeClr val="tx1"/>
                </a:solidFill>
                <a:latin typeface="Cambria Math"/>
                <a:cs typeface="Cambria Math"/>
              </a:rPr>
              <a:t> </a:t>
            </a:r>
            <a:r>
              <a:rPr sz="2800" spc="-20" dirty="0">
                <a:solidFill>
                  <a:schemeClr val="tx1"/>
                </a:solidFill>
                <a:latin typeface="Cambria Math"/>
                <a:cs typeface="Cambria Math"/>
              </a:rPr>
              <a:t>(D):</a:t>
            </a:r>
            <a:endParaRPr sz="2800" dirty="0">
              <a:solidFill>
                <a:schemeClr val="tx1"/>
              </a:solidFill>
              <a:latin typeface="Cambria Math"/>
              <a:cs typeface="Cambria Math"/>
            </a:endParaRPr>
          </a:p>
          <a:p>
            <a:pPr lvl="1">
              <a:lnSpc>
                <a:spcPct val="100000"/>
              </a:lnSpc>
              <a:spcBef>
                <a:spcPts val="55"/>
              </a:spcBef>
              <a:buClr>
                <a:srgbClr val="FFFFFF"/>
              </a:buClr>
              <a:buFont typeface="Wingdings"/>
              <a:buChar char=""/>
            </a:pPr>
            <a:endParaRPr sz="2800" dirty="0">
              <a:solidFill>
                <a:schemeClr val="tx1"/>
              </a:solidFill>
              <a:latin typeface="Cambria Math"/>
              <a:cs typeface="Cambria Math"/>
            </a:endParaRPr>
          </a:p>
          <a:p>
            <a:pPr marL="3558540" lvl="2" indent="-342900">
              <a:lnSpc>
                <a:spcPct val="100000"/>
              </a:lnSpc>
              <a:spcBef>
                <a:spcPts val="5"/>
              </a:spcBef>
              <a:buFont typeface="Wingdings"/>
              <a:buChar char=""/>
              <a:tabLst>
                <a:tab pos="3558540" algn="l"/>
              </a:tabLst>
            </a:pPr>
            <a:r>
              <a:rPr sz="2800" spc="-10" dirty="0">
                <a:solidFill>
                  <a:schemeClr val="tx1"/>
                </a:solidFill>
                <a:latin typeface="Cambria Math"/>
                <a:cs typeface="Cambria Math"/>
              </a:rPr>
              <a:t>Differentiates</a:t>
            </a:r>
            <a:r>
              <a:rPr sz="2800" spc="10" dirty="0">
                <a:solidFill>
                  <a:schemeClr val="tx1"/>
                </a:solidFill>
                <a:latin typeface="Cambria Math"/>
                <a:cs typeface="Cambria Math"/>
              </a:rPr>
              <a:t> </a:t>
            </a:r>
            <a:r>
              <a:rPr sz="2800" spc="-10" dirty="0">
                <a:solidFill>
                  <a:schemeClr val="tx1"/>
                </a:solidFill>
                <a:latin typeface="Cambria Math"/>
                <a:cs typeface="Cambria Math"/>
              </a:rPr>
              <a:t>between</a:t>
            </a:r>
            <a:r>
              <a:rPr sz="2800" spc="-95" dirty="0">
                <a:solidFill>
                  <a:schemeClr val="tx1"/>
                </a:solidFill>
                <a:latin typeface="Cambria Math"/>
                <a:cs typeface="Cambria Math"/>
              </a:rPr>
              <a:t> </a:t>
            </a:r>
            <a:r>
              <a:rPr sz="2800" dirty="0">
                <a:solidFill>
                  <a:schemeClr val="tx1"/>
                </a:solidFill>
                <a:latin typeface="Cambria Math"/>
                <a:cs typeface="Cambria Math"/>
              </a:rPr>
              <a:t>real</a:t>
            </a:r>
            <a:r>
              <a:rPr sz="2800" spc="-40" dirty="0">
                <a:solidFill>
                  <a:schemeClr val="tx1"/>
                </a:solidFill>
                <a:latin typeface="Cambria Math"/>
                <a:cs typeface="Cambria Math"/>
              </a:rPr>
              <a:t> </a:t>
            </a:r>
            <a:r>
              <a:rPr sz="2800" dirty="0">
                <a:solidFill>
                  <a:schemeClr val="tx1"/>
                </a:solidFill>
                <a:latin typeface="Cambria Math"/>
                <a:cs typeface="Cambria Math"/>
              </a:rPr>
              <a:t>and</a:t>
            </a:r>
            <a:r>
              <a:rPr sz="2800" spc="-90" dirty="0">
                <a:solidFill>
                  <a:schemeClr val="tx1"/>
                </a:solidFill>
                <a:latin typeface="Cambria Math"/>
                <a:cs typeface="Cambria Math"/>
              </a:rPr>
              <a:t> </a:t>
            </a:r>
            <a:r>
              <a:rPr sz="2800" dirty="0">
                <a:solidFill>
                  <a:schemeClr val="tx1"/>
                </a:solidFill>
                <a:latin typeface="Cambria Math"/>
                <a:cs typeface="Cambria Math"/>
              </a:rPr>
              <a:t>synthetic</a:t>
            </a:r>
            <a:r>
              <a:rPr sz="2800" spc="-10" dirty="0">
                <a:solidFill>
                  <a:schemeClr val="tx1"/>
                </a:solidFill>
                <a:latin typeface="Cambria Math"/>
                <a:cs typeface="Cambria Math"/>
              </a:rPr>
              <a:t> signals.</a:t>
            </a:r>
            <a:endParaRPr sz="2800" dirty="0">
              <a:solidFill>
                <a:schemeClr val="tx1"/>
              </a:solidFill>
              <a:latin typeface="Cambria Math"/>
              <a:cs typeface="Cambria Math"/>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ontiers | EEGGAN-Net: enhancing EEG signal classification through data  augmentation">
            <a:extLst>
              <a:ext uri="{FF2B5EF4-FFF2-40B4-BE49-F238E27FC236}">
                <a16:creationId xmlns:a16="http://schemas.microsoft.com/office/drawing/2014/main" id="{AF646426-89C8-8F85-D8F5-04E46F6EB7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917523"/>
            <a:ext cx="9829800" cy="5559477"/>
          </a:xfrm>
          <a:prstGeom prst="rect">
            <a:avLst/>
          </a:prstGeom>
          <a:noFill/>
          <a:ln>
            <a:noFill/>
          </a:ln>
        </p:spPr>
      </p:pic>
      <p:sp>
        <p:nvSpPr>
          <p:cNvPr id="3" name="TextBox 2">
            <a:extLst>
              <a:ext uri="{FF2B5EF4-FFF2-40B4-BE49-F238E27FC236}">
                <a16:creationId xmlns:a16="http://schemas.microsoft.com/office/drawing/2014/main" id="{797E7E11-9827-6817-9074-AE94F87FE328}"/>
              </a:ext>
            </a:extLst>
          </p:cNvPr>
          <p:cNvSpPr txBox="1"/>
          <p:nvPr/>
        </p:nvSpPr>
        <p:spPr>
          <a:xfrm>
            <a:off x="762000" y="304800"/>
            <a:ext cx="3962400" cy="523220"/>
          </a:xfrm>
          <a:prstGeom prst="rect">
            <a:avLst/>
          </a:prstGeom>
          <a:noFill/>
        </p:spPr>
        <p:txBody>
          <a:bodyPr wrap="square" rtlCol="0">
            <a:spAutoFit/>
          </a:bodyPr>
          <a:lstStyle/>
          <a:p>
            <a:r>
              <a:rPr lang="en-IN" sz="2800" b="1" dirty="0">
                <a:latin typeface="Cambria Math" panose="02040503050406030204" pitchFamily="18" charset="0"/>
                <a:ea typeface="Cambria Math" panose="02040503050406030204" pitchFamily="18" charset="0"/>
              </a:rPr>
              <a:t>CGAN PROCESS :-</a:t>
            </a:r>
          </a:p>
        </p:txBody>
      </p:sp>
      <p:sp>
        <p:nvSpPr>
          <p:cNvPr id="4" name="Rectangle 3">
            <a:extLst>
              <a:ext uri="{FF2B5EF4-FFF2-40B4-BE49-F238E27FC236}">
                <a16:creationId xmlns:a16="http://schemas.microsoft.com/office/drawing/2014/main" id="{E82D3BAF-DB14-D794-95AB-CC5C382990B3}"/>
              </a:ext>
            </a:extLst>
          </p:cNvPr>
          <p:cNvSpPr/>
          <p:nvPr/>
        </p:nvSpPr>
        <p:spPr>
          <a:xfrm>
            <a:off x="6096000" y="5330877"/>
            <a:ext cx="1828800"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Fusion of real and synthetic data</a:t>
            </a:r>
          </a:p>
        </p:txBody>
      </p:sp>
    </p:spTree>
    <p:extLst>
      <p:ext uri="{BB962C8B-B14F-4D97-AF65-F5344CB8AC3E}">
        <p14:creationId xmlns:p14="http://schemas.microsoft.com/office/powerpoint/2010/main" val="3889154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8588"/>
            <a:ext cx="3159443" cy="509114"/>
          </a:xfrm>
          <a:prstGeom prst="rect">
            <a:avLst/>
          </a:prstGeom>
        </p:spPr>
        <p:txBody>
          <a:bodyPr vert="horz" wrap="square" lIns="0" tIns="16510" rIns="0" bIns="0" rtlCol="0">
            <a:spAutoFit/>
          </a:bodyPr>
          <a:lstStyle/>
          <a:p>
            <a:pPr marL="12700">
              <a:lnSpc>
                <a:spcPct val="100000"/>
              </a:lnSpc>
              <a:spcBef>
                <a:spcPts val="130"/>
              </a:spcBef>
            </a:pPr>
            <a:r>
              <a:rPr sz="3200" b="1" spc="-70" dirty="0"/>
              <a:t>Model</a:t>
            </a:r>
            <a:r>
              <a:rPr sz="3200" b="1" spc="-15" dirty="0"/>
              <a:t> </a:t>
            </a:r>
            <a:r>
              <a:rPr sz="3200" b="1" spc="-105" dirty="0"/>
              <a:t>Training</a:t>
            </a:r>
            <a:r>
              <a:rPr sz="3200" b="1" spc="-20" dirty="0"/>
              <a:t> </a:t>
            </a:r>
            <a:r>
              <a:rPr sz="3200" b="1" spc="-25" dirty="0"/>
              <a:t>:-</a:t>
            </a:r>
            <a:endParaRPr sz="3200" b="1" dirty="0"/>
          </a:p>
        </p:txBody>
      </p:sp>
      <p:sp>
        <p:nvSpPr>
          <p:cNvPr id="3" name="object 3"/>
          <p:cNvSpPr txBox="1"/>
          <p:nvPr/>
        </p:nvSpPr>
        <p:spPr>
          <a:xfrm>
            <a:off x="325278" y="914400"/>
            <a:ext cx="11541443" cy="5410455"/>
          </a:xfrm>
          <a:prstGeom prst="rect">
            <a:avLst/>
          </a:prstGeom>
        </p:spPr>
        <p:txBody>
          <a:bodyPr vert="horz" wrap="square" lIns="0" tIns="16510" rIns="0" bIns="0" rtlCol="0">
            <a:spAutoFit/>
          </a:bodyPr>
          <a:lstStyle/>
          <a:p>
            <a:pPr marL="297815" indent="-285115">
              <a:lnSpc>
                <a:spcPct val="100000"/>
              </a:lnSpc>
              <a:spcBef>
                <a:spcPts val="130"/>
              </a:spcBef>
              <a:buFont typeface="Wingdings"/>
              <a:buChar char=""/>
              <a:tabLst>
                <a:tab pos="297815" algn="l"/>
              </a:tabLst>
            </a:pPr>
            <a:r>
              <a:rPr sz="2800" spc="-10" dirty="0">
                <a:solidFill>
                  <a:schemeClr val="tx1"/>
                </a:solidFill>
                <a:latin typeface="Cambria Math"/>
                <a:cs typeface="Cambria Math"/>
              </a:rPr>
              <a:t>Training</a:t>
            </a:r>
            <a:r>
              <a:rPr sz="2800" spc="-70" dirty="0">
                <a:solidFill>
                  <a:schemeClr val="tx1"/>
                </a:solidFill>
                <a:latin typeface="Cambria Math"/>
                <a:cs typeface="Cambria Math"/>
              </a:rPr>
              <a:t> </a:t>
            </a:r>
            <a:r>
              <a:rPr sz="2800" dirty="0">
                <a:solidFill>
                  <a:schemeClr val="tx1"/>
                </a:solidFill>
                <a:latin typeface="Cambria Math"/>
                <a:cs typeface="Cambria Math"/>
              </a:rPr>
              <a:t>the</a:t>
            </a:r>
            <a:r>
              <a:rPr sz="2800" spc="-25" dirty="0">
                <a:solidFill>
                  <a:schemeClr val="tx1"/>
                </a:solidFill>
                <a:latin typeface="Cambria Math"/>
                <a:cs typeface="Cambria Math"/>
              </a:rPr>
              <a:t> </a:t>
            </a:r>
            <a:r>
              <a:rPr sz="2800" dirty="0">
                <a:solidFill>
                  <a:schemeClr val="tx1"/>
                </a:solidFill>
                <a:latin typeface="Cambria Math"/>
                <a:cs typeface="Cambria Math"/>
              </a:rPr>
              <a:t>cGan</a:t>
            </a:r>
            <a:r>
              <a:rPr sz="2800" spc="-60" dirty="0">
                <a:solidFill>
                  <a:schemeClr val="tx1"/>
                </a:solidFill>
                <a:latin typeface="Cambria Math"/>
                <a:cs typeface="Cambria Math"/>
              </a:rPr>
              <a:t> </a:t>
            </a:r>
            <a:r>
              <a:rPr sz="2800" spc="-50" dirty="0">
                <a:solidFill>
                  <a:schemeClr val="tx1"/>
                </a:solidFill>
                <a:latin typeface="Cambria Math"/>
                <a:cs typeface="Cambria Math"/>
              </a:rPr>
              <a:t>:</a:t>
            </a:r>
            <a:endParaRPr sz="2800" dirty="0">
              <a:solidFill>
                <a:schemeClr val="tx1"/>
              </a:solidFill>
              <a:latin typeface="Cambria Math"/>
              <a:cs typeface="Cambria Math"/>
            </a:endParaRPr>
          </a:p>
          <a:p>
            <a:pPr marL="1671320" lvl="1" indent="-285750">
              <a:lnSpc>
                <a:spcPct val="100000"/>
              </a:lnSpc>
              <a:spcBef>
                <a:spcPts val="2155"/>
              </a:spcBef>
              <a:buFont typeface="Wingdings"/>
              <a:buChar char=""/>
              <a:tabLst>
                <a:tab pos="1671320" algn="l"/>
              </a:tabLst>
            </a:pPr>
            <a:r>
              <a:rPr sz="2800" dirty="0">
                <a:solidFill>
                  <a:schemeClr val="tx1"/>
                </a:solidFill>
                <a:latin typeface="Cambria Math"/>
                <a:cs typeface="Cambria Math"/>
              </a:rPr>
              <a:t>Optimize</a:t>
            </a:r>
            <a:r>
              <a:rPr sz="2800" spc="-10" dirty="0">
                <a:solidFill>
                  <a:schemeClr val="tx1"/>
                </a:solidFill>
                <a:latin typeface="Cambria Math"/>
                <a:cs typeface="Cambria Math"/>
              </a:rPr>
              <a:t> </a:t>
            </a:r>
            <a:r>
              <a:rPr sz="2800" dirty="0">
                <a:solidFill>
                  <a:schemeClr val="tx1"/>
                </a:solidFill>
                <a:latin typeface="Cambria Math"/>
                <a:cs typeface="Cambria Math"/>
              </a:rPr>
              <a:t>Generator</a:t>
            </a:r>
            <a:r>
              <a:rPr sz="2800" spc="340" dirty="0">
                <a:solidFill>
                  <a:schemeClr val="tx1"/>
                </a:solidFill>
                <a:latin typeface="Cambria Math"/>
                <a:cs typeface="Cambria Math"/>
              </a:rPr>
              <a:t> </a:t>
            </a:r>
            <a:r>
              <a:rPr sz="2800" dirty="0">
                <a:solidFill>
                  <a:schemeClr val="tx1"/>
                </a:solidFill>
                <a:latin typeface="Cambria Math"/>
                <a:cs typeface="Cambria Math"/>
              </a:rPr>
              <a:t>so</a:t>
            </a:r>
            <a:r>
              <a:rPr sz="2800" spc="-15" dirty="0">
                <a:solidFill>
                  <a:schemeClr val="tx1"/>
                </a:solidFill>
                <a:latin typeface="Cambria Math"/>
                <a:cs typeface="Cambria Math"/>
              </a:rPr>
              <a:t> </a:t>
            </a:r>
            <a:r>
              <a:rPr sz="2800" dirty="0">
                <a:solidFill>
                  <a:schemeClr val="tx1"/>
                </a:solidFill>
                <a:latin typeface="Cambria Math"/>
                <a:cs typeface="Cambria Math"/>
              </a:rPr>
              <a:t>that</a:t>
            </a:r>
            <a:r>
              <a:rPr sz="2800" spc="-40" dirty="0">
                <a:solidFill>
                  <a:schemeClr val="tx1"/>
                </a:solidFill>
                <a:latin typeface="Cambria Math"/>
                <a:cs typeface="Cambria Math"/>
              </a:rPr>
              <a:t> </a:t>
            </a:r>
            <a:r>
              <a:rPr sz="2800" dirty="0">
                <a:solidFill>
                  <a:schemeClr val="tx1"/>
                </a:solidFill>
                <a:latin typeface="Cambria Math"/>
                <a:cs typeface="Cambria Math"/>
              </a:rPr>
              <a:t>it</a:t>
            </a:r>
            <a:r>
              <a:rPr sz="2800" spc="-45" dirty="0">
                <a:solidFill>
                  <a:schemeClr val="tx1"/>
                </a:solidFill>
                <a:latin typeface="Cambria Math"/>
                <a:cs typeface="Cambria Math"/>
              </a:rPr>
              <a:t> </a:t>
            </a:r>
            <a:r>
              <a:rPr sz="2800" dirty="0">
                <a:solidFill>
                  <a:schemeClr val="tx1"/>
                </a:solidFill>
                <a:latin typeface="Cambria Math"/>
                <a:cs typeface="Cambria Math"/>
              </a:rPr>
              <a:t>can</a:t>
            </a:r>
            <a:r>
              <a:rPr sz="2800" spc="10" dirty="0">
                <a:solidFill>
                  <a:schemeClr val="tx1"/>
                </a:solidFill>
                <a:latin typeface="Cambria Math"/>
                <a:cs typeface="Cambria Math"/>
              </a:rPr>
              <a:t> </a:t>
            </a:r>
            <a:r>
              <a:rPr sz="2800" dirty="0">
                <a:solidFill>
                  <a:schemeClr val="tx1"/>
                </a:solidFill>
                <a:latin typeface="Cambria Math"/>
                <a:cs typeface="Cambria Math"/>
              </a:rPr>
              <a:t>fool the</a:t>
            </a:r>
            <a:r>
              <a:rPr sz="2800" spc="-10" dirty="0">
                <a:solidFill>
                  <a:schemeClr val="tx1"/>
                </a:solidFill>
                <a:latin typeface="Cambria Math"/>
                <a:cs typeface="Cambria Math"/>
              </a:rPr>
              <a:t> Discriminator</a:t>
            </a:r>
            <a:r>
              <a:rPr sz="2800" spc="-25" dirty="0">
                <a:solidFill>
                  <a:schemeClr val="tx1"/>
                </a:solidFill>
                <a:latin typeface="Cambria Math"/>
                <a:cs typeface="Cambria Math"/>
              </a:rPr>
              <a:t> </a:t>
            </a:r>
            <a:r>
              <a:rPr sz="2800" spc="-50" dirty="0">
                <a:solidFill>
                  <a:schemeClr val="tx1"/>
                </a:solidFill>
                <a:latin typeface="Cambria Math"/>
                <a:cs typeface="Cambria Math"/>
              </a:rPr>
              <a:t>.</a:t>
            </a:r>
            <a:endParaRPr sz="2800" dirty="0">
              <a:solidFill>
                <a:schemeClr val="tx1"/>
              </a:solidFill>
              <a:latin typeface="Cambria Math"/>
              <a:cs typeface="Cambria Math"/>
            </a:endParaRPr>
          </a:p>
          <a:p>
            <a:pPr marL="1671320" lvl="1" indent="-285750">
              <a:lnSpc>
                <a:spcPct val="100000"/>
              </a:lnSpc>
              <a:buFont typeface="Wingdings"/>
              <a:buChar char=""/>
              <a:tabLst>
                <a:tab pos="1671320" algn="l"/>
              </a:tabLst>
            </a:pPr>
            <a:r>
              <a:rPr sz="2800" dirty="0">
                <a:solidFill>
                  <a:schemeClr val="tx1"/>
                </a:solidFill>
                <a:latin typeface="Cambria Math"/>
                <a:cs typeface="Cambria Math"/>
              </a:rPr>
              <a:t>Optimize</a:t>
            </a:r>
            <a:r>
              <a:rPr sz="2800" spc="-35" dirty="0">
                <a:solidFill>
                  <a:schemeClr val="tx1"/>
                </a:solidFill>
                <a:latin typeface="Cambria Math"/>
                <a:cs typeface="Cambria Math"/>
              </a:rPr>
              <a:t> </a:t>
            </a:r>
            <a:r>
              <a:rPr sz="2800" dirty="0">
                <a:solidFill>
                  <a:schemeClr val="tx1"/>
                </a:solidFill>
                <a:latin typeface="Cambria Math"/>
                <a:cs typeface="Cambria Math"/>
              </a:rPr>
              <a:t>Discriminator</a:t>
            </a:r>
            <a:r>
              <a:rPr sz="2800" spc="-55" dirty="0">
                <a:solidFill>
                  <a:schemeClr val="tx1"/>
                </a:solidFill>
                <a:latin typeface="Cambria Math"/>
                <a:cs typeface="Cambria Math"/>
              </a:rPr>
              <a:t> </a:t>
            </a:r>
            <a:r>
              <a:rPr sz="2800" dirty="0">
                <a:solidFill>
                  <a:schemeClr val="tx1"/>
                </a:solidFill>
                <a:latin typeface="Cambria Math"/>
                <a:cs typeface="Cambria Math"/>
              </a:rPr>
              <a:t>(D)</a:t>
            </a:r>
            <a:r>
              <a:rPr sz="2800" spc="-50" dirty="0">
                <a:solidFill>
                  <a:schemeClr val="tx1"/>
                </a:solidFill>
                <a:latin typeface="Cambria Math"/>
                <a:cs typeface="Cambria Math"/>
              </a:rPr>
              <a:t> </a:t>
            </a:r>
            <a:r>
              <a:rPr sz="2800" dirty="0">
                <a:solidFill>
                  <a:schemeClr val="tx1"/>
                </a:solidFill>
                <a:latin typeface="Cambria Math"/>
                <a:cs typeface="Cambria Math"/>
              </a:rPr>
              <a:t>to</a:t>
            </a:r>
            <a:r>
              <a:rPr sz="2800" spc="-40" dirty="0">
                <a:solidFill>
                  <a:schemeClr val="tx1"/>
                </a:solidFill>
                <a:latin typeface="Cambria Math"/>
                <a:cs typeface="Cambria Math"/>
              </a:rPr>
              <a:t> </a:t>
            </a:r>
            <a:r>
              <a:rPr sz="2800" dirty="0">
                <a:solidFill>
                  <a:schemeClr val="tx1"/>
                </a:solidFill>
                <a:latin typeface="Cambria Math"/>
                <a:cs typeface="Cambria Math"/>
              </a:rPr>
              <a:t>improve</a:t>
            </a:r>
            <a:r>
              <a:rPr sz="2800" spc="-30" dirty="0">
                <a:solidFill>
                  <a:schemeClr val="tx1"/>
                </a:solidFill>
                <a:latin typeface="Cambria Math"/>
                <a:cs typeface="Cambria Math"/>
              </a:rPr>
              <a:t> </a:t>
            </a:r>
            <a:r>
              <a:rPr sz="2800" spc="-10" dirty="0">
                <a:solidFill>
                  <a:schemeClr val="tx1"/>
                </a:solidFill>
                <a:latin typeface="Cambria Math"/>
                <a:cs typeface="Cambria Math"/>
              </a:rPr>
              <a:t>classification</a:t>
            </a:r>
            <a:r>
              <a:rPr sz="2800" spc="-15" dirty="0">
                <a:solidFill>
                  <a:schemeClr val="tx1"/>
                </a:solidFill>
                <a:latin typeface="Cambria Math"/>
                <a:cs typeface="Cambria Math"/>
              </a:rPr>
              <a:t> </a:t>
            </a:r>
            <a:r>
              <a:rPr sz="2800" dirty="0">
                <a:solidFill>
                  <a:schemeClr val="tx1"/>
                </a:solidFill>
                <a:latin typeface="Cambria Math"/>
                <a:cs typeface="Cambria Math"/>
              </a:rPr>
              <a:t>of</a:t>
            </a:r>
            <a:r>
              <a:rPr sz="2800" spc="-75" dirty="0">
                <a:solidFill>
                  <a:schemeClr val="tx1"/>
                </a:solidFill>
                <a:latin typeface="Cambria Math"/>
                <a:cs typeface="Cambria Math"/>
              </a:rPr>
              <a:t> </a:t>
            </a:r>
            <a:r>
              <a:rPr sz="2800" dirty="0">
                <a:solidFill>
                  <a:schemeClr val="tx1"/>
                </a:solidFill>
                <a:latin typeface="Cambria Math"/>
                <a:cs typeface="Cambria Math"/>
              </a:rPr>
              <a:t>real</a:t>
            </a:r>
            <a:r>
              <a:rPr sz="2800" spc="-25" dirty="0">
                <a:solidFill>
                  <a:schemeClr val="tx1"/>
                </a:solidFill>
                <a:latin typeface="Cambria Math"/>
                <a:cs typeface="Cambria Math"/>
              </a:rPr>
              <a:t> </a:t>
            </a:r>
            <a:r>
              <a:rPr sz="2800" dirty="0">
                <a:solidFill>
                  <a:schemeClr val="tx1"/>
                </a:solidFill>
                <a:latin typeface="Cambria Math"/>
                <a:cs typeface="Cambria Math"/>
              </a:rPr>
              <a:t>vs.</a:t>
            </a:r>
            <a:r>
              <a:rPr sz="2800" spc="15" dirty="0">
                <a:solidFill>
                  <a:schemeClr val="tx1"/>
                </a:solidFill>
                <a:latin typeface="Cambria Math"/>
                <a:cs typeface="Cambria Math"/>
              </a:rPr>
              <a:t> </a:t>
            </a:r>
            <a:r>
              <a:rPr sz="2800" dirty="0">
                <a:solidFill>
                  <a:schemeClr val="tx1"/>
                </a:solidFill>
                <a:latin typeface="Cambria Math"/>
                <a:cs typeface="Cambria Math"/>
              </a:rPr>
              <a:t>fake</a:t>
            </a:r>
            <a:r>
              <a:rPr sz="2800" spc="-30" dirty="0">
                <a:solidFill>
                  <a:schemeClr val="tx1"/>
                </a:solidFill>
                <a:latin typeface="Cambria Math"/>
                <a:cs typeface="Cambria Math"/>
              </a:rPr>
              <a:t> </a:t>
            </a:r>
            <a:r>
              <a:rPr sz="2800" spc="-10" dirty="0">
                <a:solidFill>
                  <a:schemeClr val="tx1"/>
                </a:solidFill>
                <a:latin typeface="Cambria Math"/>
                <a:cs typeface="Cambria Math"/>
              </a:rPr>
              <a:t>data.</a:t>
            </a:r>
            <a:endParaRPr sz="2800" dirty="0">
              <a:solidFill>
                <a:schemeClr val="tx1"/>
              </a:solidFill>
              <a:latin typeface="Cambria Math"/>
              <a:cs typeface="Cambria Math"/>
            </a:endParaRPr>
          </a:p>
          <a:p>
            <a:pPr marL="1671320" lvl="1" indent="-285750">
              <a:lnSpc>
                <a:spcPct val="100000"/>
              </a:lnSpc>
              <a:spcBef>
                <a:spcPts val="5"/>
              </a:spcBef>
              <a:buFont typeface="Wingdings"/>
              <a:buChar char=""/>
              <a:tabLst>
                <a:tab pos="1671320" algn="l"/>
              </a:tabLst>
            </a:pPr>
            <a:r>
              <a:rPr sz="2800" dirty="0">
                <a:solidFill>
                  <a:schemeClr val="tx1"/>
                </a:solidFill>
                <a:latin typeface="Cambria Math"/>
                <a:cs typeface="Cambria Math"/>
              </a:rPr>
              <a:t>Loss</a:t>
            </a:r>
            <a:r>
              <a:rPr sz="2800" spc="-40" dirty="0">
                <a:solidFill>
                  <a:schemeClr val="tx1"/>
                </a:solidFill>
                <a:latin typeface="Cambria Math"/>
                <a:cs typeface="Cambria Math"/>
              </a:rPr>
              <a:t> </a:t>
            </a:r>
            <a:r>
              <a:rPr sz="2800" dirty="0">
                <a:solidFill>
                  <a:schemeClr val="tx1"/>
                </a:solidFill>
                <a:latin typeface="Cambria Math"/>
                <a:cs typeface="Cambria Math"/>
              </a:rPr>
              <a:t>Functions</a:t>
            </a:r>
            <a:r>
              <a:rPr sz="2800" spc="-35" dirty="0">
                <a:solidFill>
                  <a:schemeClr val="tx1"/>
                </a:solidFill>
                <a:latin typeface="Cambria Math"/>
                <a:cs typeface="Cambria Math"/>
              </a:rPr>
              <a:t> </a:t>
            </a:r>
            <a:r>
              <a:rPr sz="2800" dirty="0">
                <a:solidFill>
                  <a:schemeClr val="tx1"/>
                </a:solidFill>
                <a:latin typeface="Cambria Math"/>
                <a:cs typeface="Cambria Math"/>
              </a:rPr>
              <a:t>ensure</a:t>
            </a:r>
            <a:r>
              <a:rPr sz="2800" spc="-60" dirty="0">
                <a:solidFill>
                  <a:schemeClr val="tx1"/>
                </a:solidFill>
                <a:latin typeface="Cambria Math"/>
                <a:cs typeface="Cambria Math"/>
              </a:rPr>
              <a:t> </a:t>
            </a:r>
            <a:r>
              <a:rPr sz="2800" dirty="0">
                <a:solidFill>
                  <a:schemeClr val="tx1"/>
                </a:solidFill>
                <a:latin typeface="Cambria Math"/>
                <a:cs typeface="Cambria Math"/>
              </a:rPr>
              <a:t>both</a:t>
            </a:r>
            <a:r>
              <a:rPr sz="2800" spc="-90" dirty="0">
                <a:solidFill>
                  <a:schemeClr val="tx1"/>
                </a:solidFill>
                <a:latin typeface="Cambria Math"/>
                <a:cs typeface="Cambria Math"/>
              </a:rPr>
              <a:t> </a:t>
            </a:r>
            <a:r>
              <a:rPr sz="2800" dirty="0">
                <a:solidFill>
                  <a:schemeClr val="tx1"/>
                </a:solidFill>
                <a:latin typeface="Cambria Math"/>
                <a:cs typeface="Cambria Math"/>
              </a:rPr>
              <a:t>networks</a:t>
            </a:r>
            <a:r>
              <a:rPr sz="2800" spc="-35" dirty="0">
                <a:solidFill>
                  <a:schemeClr val="tx1"/>
                </a:solidFill>
                <a:latin typeface="Cambria Math"/>
                <a:cs typeface="Cambria Math"/>
              </a:rPr>
              <a:t> </a:t>
            </a:r>
            <a:r>
              <a:rPr sz="2800" spc="-20" dirty="0">
                <a:solidFill>
                  <a:schemeClr val="tx1"/>
                </a:solidFill>
                <a:latin typeface="Cambria Math"/>
                <a:cs typeface="Cambria Math"/>
              </a:rPr>
              <a:t>improve</a:t>
            </a:r>
            <a:r>
              <a:rPr sz="2800" spc="-60" dirty="0">
                <a:solidFill>
                  <a:schemeClr val="tx1"/>
                </a:solidFill>
                <a:latin typeface="Cambria Math"/>
                <a:cs typeface="Cambria Math"/>
              </a:rPr>
              <a:t> </a:t>
            </a:r>
            <a:r>
              <a:rPr sz="2800" spc="-10" dirty="0">
                <a:solidFill>
                  <a:schemeClr val="tx1"/>
                </a:solidFill>
                <a:latin typeface="Cambria Math"/>
                <a:cs typeface="Cambria Math"/>
              </a:rPr>
              <a:t>iteratively.</a:t>
            </a:r>
            <a:endParaRPr lang="en-IN" sz="2800" spc="-10" dirty="0">
              <a:solidFill>
                <a:schemeClr val="tx1"/>
              </a:solidFill>
              <a:latin typeface="Cambria Math"/>
              <a:cs typeface="Cambria Math"/>
            </a:endParaRPr>
          </a:p>
          <a:p>
            <a:pPr marL="1385570" lvl="1">
              <a:lnSpc>
                <a:spcPct val="100000"/>
              </a:lnSpc>
              <a:spcBef>
                <a:spcPts val="5"/>
              </a:spcBef>
              <a:tabLst>
                <a:tab pos="1671320" algn="l"/>
              </a:tabLst>
            </a:pPr>
            <a:endParaRPr sz="2800" dirty="0">
              <a:solidFill>
                <a:schemeClr val="tx1"/>
              </a:solidFill>
              <a:latin typeface="Cambria Math"/>
              <a:cs typeface="Cambria Math"/>
            </a:endParaRPr>
          </a:p>
          <a:p>
            <a:pPr marL="12700">
              <a:lnSpc>
                <a:spcPct val="100000"/>
              </a:lnSpc>
              <a:spcBef>
                <a:spcPts val="5"/>
              </a:spcBef>
            </a:pPr>
            <a:r>
              <a:rPr sz="2800" spc="-75" dirty="0">
                <a:solidFill>
                  <a:schemeClr val="tx1"/>
                </a:solidFill>
                <a:latin typeface="Cambria Math"/>
                <a:cs typeface="Cambria Math"/>
              </a:rPr>
              <a:t>Synthetic</a:t>
            </a:r>
            <a:r>
              <a:rPr sz="2800" spc="-25" dirty="0">
                <a:solidFill>
                  <a:schemeClr val="tx1"/>
                </a:solidFill>
                <a:latin typeface="Cambria Math"/>
                <a:cs typeface="Cambria Math"/>
              </a:rPr>
              <a:t> </a:t>
            </a:r>
            <a:r>
              <a:rPr sz="2800" spc="-75" dirty="0">
                <a:solidFill>
                  <a:schemeClr val="tx1"/>
                </a:solidFill>
                <a:latin typeface="Cambria Math"/>
                <a:cs typeface="Cambria Math"/>
              </a:rPr>
              <a:t>Data</a:t>
            </a:r>
            <a:r>
              <a:rPr sz="2800" spc="-70" dirty="0">
                <a:solidFill>
                  <a:schemeClr val="tx1"/>
                </a:solidFill>
                <a:latin typeface="Cambria Math"/>
                <a:cs typeface="Cambria Math"/>
              </a:rPr>
              <a:t> </a:t>
            </a:r>
            <a:r>
              <a:rPr sz="2800" spc="-85" dirty="0">
                <a:solidFill>
                  <a:schemeClr val="tx1"/>
                </a:solidFill>
                <a:latin typeface="Cambria Math"/>
                <a:cs typeface="Cambria Math"/>
              </a:rPr>
              <a:t>Generation</a:t>
            </a:r>
            <a:r>
              <a:rPr sz="2800" spc="-80" dirty="0">
                <a:solidFill>
                  <a:schemeClr val="tx1"/>
                </a:solidFill>
                <a:latin typeface="Cambria Math"/>
                <a:cs typeface="Cambria Math"/>
              </a:rPr>
              <a:t> </a:t>
            </a:r>
            <a:r>
              <a:rPr sz="2800" spc="-25" dirty="0">
                <a:solidFill>
                  <a:schemeClr val="tx1"/>
                </a:solidFill>
                <a:latin typeface="Cambria Math"/>
                <a:cs typeface="Cambria Math"/>
              </a:rPr>
              <a:t>:-</a:t>
            </a:r>
            <a:endParaRPr sz="2800" dirty="0">
              <a:solidFill>
                <a:schemeClr val="tx1"/>
              </a:solidFill>
              <a:latin typeface="Cambria Math"/>
              <a:cs typeface="Cambria Math"/>
            </a:endParaRPr>
          </a:p>
          <a:p>
            <a:pPr marL="298450" indent="-285750">
              <a:lnSpc>
                <a:spcPct val="100000"/>
              </a:lnSpc>
              <a:spcBef>
                <a:spcPts val="2905"/>
              </a:spcBef>
              <a:buFont typeface="Wingdings"/>
              <a:buChar char=""/>
              <a:tabLst>
                <a:tab pos="298450" algn="l"/>
              </a:tabLst>
            </a:pPr>
            <a:r>
              <a:rPr sz="2800" dirty="0">
                <a:solidFill>
                  <a:schemeClr val="tx1"/>
                </a:solidFill>
                <a:latin typeface="Cambria Math"/>
                <a:cs typeface="Cambria Math"/>
              </a:rPr>
              <a:t>Generating</a:t>
            </a:r>
            <a:r>
              <a:rPr sz="2800" spc="-50" dirty="0">
                <a:solidFill>
                  <a:schemeClr val="tx1"/>
                </a:solidFill>
                <a:latin typeface="Cambria Math"/>
                <a:cs typeface="Cambria Math"/>
              </a:rPr>
              <a:t> </a:t>
            </a:r>
            <a:r>
              <a:rPr sz="2800" spc="-10" dirty="0">
                <a:solidFill>
                  <a:schemeClr val="tx1"/>
                </a:solidFill>
                <a:latin typeface="Cambria Math"/>
                <a:cs typeface="Cambria Math"/>
              </a:rPr>
              <a:t>EEG-</a:t>
            </a:r>
            <a:r>
              <a:rPr sz="2800" dirty="0">
                <a:solidFill>
                  <a:schemeClr val="tx1"/>
                </a:solidFill>
                <a:latin typeface="Cambria Math"/>
                <a:cs typeface="Cambria Math"/>
              </a:rPr>
              <a:t>fNIRS</a:t>
            </a:r>
            <a:r>
              <a:rPr sz="2800" spc="-50" dirty="0">
                <a:solidFill>
                  <a:schemeClr val="tx1"/>
                </a:solidFill>
                <a:latin typeface="Cambria Math"/>
                <a:cs typeface="Cambria Math"/>
              </a:rPr>
              <a:t> </a:t>
            </a:r>
            <a:r>
              <a:rPr sz="2800" dirty="0">
                <a:solidFill>
                  <a:schemeClr val="tx1"/>
                </a:solidFill>
                <a:latin typeface="Cambria Math"/>
                <a:cs typeface="Cambria Math"/>
              </a:rPr>
              <a:t>Data</a:t>
            </a:r>
            <a:r>
              <a:rPr sz="2800" spc="-25" dirty="0">
                <a:solidFill>
                  <a:schemeClr val="tx1"/>
                </a:solidFill>
                <a:latin typeface="Cambria Math"/>
                <a:cs typeface="Cambria Math"/>
              </a:rPr>
              <a:t> </a:t>
            </a:r>
            <a:r>
              <a:rPr sz="2800" spc="-50" dirty="0">
                <a:solidFill>
                  <a:schemeClr val="tx1"/>
                </a:solidFill>
                <a:latin typeface="Cambria Math"/>
                <a:cs typeface="Cambria Math"/>
              </a:rPr>
              <a:t>:</a:t>
            </a:r>
            <a:endParaRPr sz="2800" dirty="0">
              <a:solidFill>
                <a:schemeClr val="tx1"/>
              </a:solidFill>
              <a:latin typeface="Cambria Math"/>
              <a:cs typeface="Cambria Math"/>
            </a:endParaRPr>
          </a:p>
          <a:p>
            <a:pPr marL="1671320" lvl="1" indent="-285750">
              <a:lnSpc>
                <a:spcPct val="100000"/>
              </a:lnSpc>
              <a:buFont typeface="Wingdings"/>
              <a:buChar char=""/>
              <a:tabLst>
                <a:tab pos="1671320" algn="l"/>
              </a:tabLst>
            </a:pPr>
            <a:r>
              <a:rPr sz="2800" dirty="0">
                <a:solidFill>
                  <a:schemeClr val="tx1"/>
                </a:solidFill>
                <a:latin typeface="Cambria Math"/>
                <a:cs typeface="Cambria Math"/>
              </a:rPr>
              <a:t>Use</a:t>
            </a:r>
            <a:r>
              <a:rPr sz="2800" spc="-40" dirty="0">
                <a:solidFill>
                  <a:schemeClr val="tx1"/>
                </a:solidFill>
                <a:latin typeface="Cambria Math"/>
                <a:cs typeface="Cambria Math"/>
              </a:rPr>
              <a:t> </a:t>
            </a:r>
            <a:r>
              <a:rPr sz="2800" dirty="0">
                <a:solidFill>
                  <a:schemeClr val="tx1"/>
                </a:solidFill>
                <a:latin typeface="Cambria Math"/>
                <a:cs typeface="Cambria Math"/>
              </a:rPr>
              <a:t>trained</a:t>
            </a:r>
            <a:r>
              <a:rPr sz="2800" spc="-45" dirty="0">
                <a:solidFill>
                  <a:schemeClr val="tx1"/>
                </a:solidFill>
                <a:latin typeface="Cambria Math"/>
                <a:cs typeface="Cambria Math"/>
              </a:rPr>
              <a:t> </a:t>
            </a:r>
            <a:r>
              <a:rPr sz="2800" dirty="0">
                <a:solidFill>
                  <a:schemeClr val="tx1"/>
                </a:solidFill>
                <a:latin typeface="Cambria Math"/>
                <a:cs typeface="Cambria Math"/>
              </a:rPr>
              <a:t>cGAN</a:t>
            </a:r>
            <a:r>
              <a:rPr sz="2800" spc="-40" dirty="0">
                <a:solidFill>
                  <a:schemeClr val="tx1"/>
                </a:solidFill>
                <a:latin typeface="Cambria Math"/>
                <a:cs typeface="Cambria Math"/>
              </a:rPr>
              <a:t> </a:t>
            </a:r>
            <a:r>
              <a:rPr sz="2800" dirty="0">
                <a:solidFill>
                  <a:schemeClr val="tx1"/>
                </a:solidFill>
                <a:latin typeface="Cambria Math"/>
                <a:cs typeface="Cambria Math"/>
              </a:rPr>
              <a:t>to</a:t>
            </a:r>
            <a:r>
              <a:rPr sz="2800" spc="-45" dirty="0">
                <a:solidFill>
                  <a:schemeClr val="tx1"/>
                </a:solidFill>
                <a:latin typeface="Cambria Math"/>
                <a:cs typeface="Cambria Math"/>
              </a:rPr>
              <a:t> </a:t>
            </a:r>
            <a:r>
              <a:rPr sz="2800" dirty="0">
                <a:solidFill>
                  <a:schemeClr val="tx1"/>
                </a:solidFill>
                <a:latin typeface="Cambria Math"/>
                <a:cs typeface="Cambria Math"/>
              </a:rPr>
              <a:t>generate</a:t>
            </a:r>
            <a:r>
              <a:rPr sz="2800" spc="-45" dirty="0">
                <a:solidFill>
                  <a:schemeClr val="tx1"/>
                </a:solidFill>
                <a:latin typeface="Cambria Math"/>
                <a:cs typeface="Cambria Math"/>
              </a:rPr>
              <a:t> </a:t>
            </a:r>
            <a:r>
              <a:rPr sz="2800" dirty="0">
                <a:solidFill>
                  <a:schemeClr val="tx1"/>
                </a:solidFill>
                <a:latin typeface="Cambria Math"/>
                <a:cs typeface="Cambria Math"/>
              </a:rPr>
              <a:t>new</a:t>
            </a:r>
            <a:r>
              <a:rPr sz="2800" spc="-35" dirty="0">
                <a:solidFill>
                  <a:schemeClr val="tx1"/>
                </a:solidFill>
                <a:latin typeface="Cambria Math"/>
                <a:cs typeface="Cambria Math"/>
              </a:rPr>
              <a:t> </a:t>
            </a:r>
            <a:r>
              <a:rPr sz="2800" spc="-10" dirty="0">
                <a:solidFill>
                  <a:schemeClr val="tx1"/>
                </a:solidFill>
                <a:latin typeface="Cambria Math"/>
                <a:cs typeface="Cambria Math"/>
              </a:rPr>
              <a:t>brain</a:t>
            </a:r>
            <a:r>
              <a:rPr sz="2800" spc="-90" dirty="0">
                <a:solidFill>
                  <a:schemeClr val="tx1"/>
                </a:solidFill>
                <a:latin typeface="Cambria Math"/>
                <a:cs typeface="Cambria Math"/>
              </a:rPr>
              <a:t> </a:t>
            </a:r>
            <a:r>
              <a:rPr sz="2800" spc="-10" dirty="0">
                <a:solidFill>
                  <a:schemeClr val="tx1"/>
                </a:solidFill>
                <a:latin typeface="Cambria Math"/>
                <a:cs typeface="Cambria Math"/>
              </a:rPr>
              <a:t>signals.</a:t>
            </a:r>
            <a:endParaRPr sz="2800" dirty="0">
              <a:solidFill>
                <a:schemeClr val="tx1"/>
              </a:solidFill>
              <a:latin typeface="Cambria Math"/>
              <a:cs typeface="Cambria Math"/>
            </a:endParaRPr>
          </a:p>
          <a:p>
            <a:pPr marL="1671320" lvl="1" indent="-285750">
              <a:lnSpc>
                <a:spcPct val="100000"/>
              </a:lnSpc>
              <a:buFont typeface="Wingdings"/>
              <a:buChar char=""/>
              <a:tabLst>
                <a:tab pos="1671320" algn="l"/>
              </a:tabLst>
            </a:pPr>
            <a:r>
              <a:rPr sz="2800" dirty="0">
                <a:solidFill>
                  <a:schemeClr val="tx1"/>
                </a:solidFill>
                <a:latin typeface="Cambria Math"/>
                <a:cs typeface="Cambria Math"/>
              </a:rPr>
              <a:t>Conditioned</a:t>
            </a:r>
            <a:r>
              <a:rPr sz="2800" spc="-20" dirty="0">
                <a:solidFill>
                  <a:schemeClr val="tx1"/>
                </a:solidFill>
                <a:latin typeface="Cambria Math"/>
                <a:cs typeface="Cambria Math"/>
              </a:rPr>
              <a:t> </a:t>
            </a:r>
            <a:r>
              <a:rPr sz="2800" dirty="0">
                <a:solidFill>
                  <a:schemeClr val="tx1"/>
                </a:solidFill>
                <a:latin typeface="Cambria Math"/>
                <a:cs typeface="Cambria Math"/>
              </a:rPr>
              <a:t>on</a:t>
            </a:r>
            <a:r>
              <a:rPr sz="2800" spc="-20" dirty="0">
                <a:solidFill>
                  <a:schemeClr val="tx1"/>
                </a:solidFill>
                <a:latin typeface="Cambria Math"/>
                <a:cs typeface="Cambria Math"/>
              </a:rPr>
              <a:t> </a:t>
            </a:r>
            <a:r>
              <a:rPr sz="2800" dirty="0">
                <a:solidFill>
                  <a:schemeClr val="tx1"/>
                </a:solidFill>
                <a:latin typeface="Cambria Math"/>
                <a:cs typeface="Cambria Math"/>
              </a:rPr>
              <a:t>class</a:t>
            </a:r>
            <a:r>
              <a:rPr sz="2800" spc="-20" dirty="0">
                <a:solidFill>
                  <a:schemeClr val="tx1"/>
                </a:solidFill>
                <a:latin typeface="Cambria Math"/>
                <a:cs typeface="Cambria Math"/>
              </a:rPr>
              <a:t> </a:t>
            </a:r>
            <a:r>
              <a:rPr sz="2800" dirty="0">
                <a:solidFill>
                  <a:schemeClr val="tx1"/>
                </a:solidFill>
                <a:latin typeface="Cambria Math"/>
                <a:cs typeface="Cambria Math"/>
              </a:rPr>
              <a:t>labels</a:t>
            </a:r>
            <a:r>
              <a:rPr sz="2800" spc="-15" dirty="0">
                <a:solidFill>
                  <a:schemeClr val="tx1"/>
                </a:solidFill>
                <a:latin typeface="Cambria Math"/>
                <a:cs typeface="Cambria Math"/>
              </a:rPr>
              <a:t> </a:t>
            </a:r>
            <a:r>
              <a:rPr sz="2800" dirty="0">
                <a:solidFill>
                  <a:schemeClr val="tx1"/>
                </a:solidFill>
                <a:latin typeface="Cambria Math"/>
                <a:cs typeface="Cambria Math"/>
              </a:rPr>
              <a:t>(e.g.,</a:t>
            </a:r>
            <a:r>
              <a:rPr sz="2800" spc="10" dirty="0">
                <a:solidFill>
                  <a:schemeClr val="tx1"/>
                </a:solidFill>
                <a:latin typeface="Cambria Math"/>
                <a:cs typeface="Cambria Math"/>
              </a:rPr>
              <a:t> </a:t>
            </a:r>
            <a:r>
              <a:rPr sz="2800" spc="-20" dirty="0">
                <a:solidFill>
                  <a:schemeClr val="tx1"/>
                </a:solidFill>
                <a:latin typeface="Cambria Math"/>
                <a:cs typeface="Cambria Math"/>
              </a:rPr>
              <a:t>left-</a:t>
            </a:r>
            <a:r>
              <a:rPr sz="2800" dirty="0">
                <a:solidFill>
                  <a:schemeClr val="tx1"/>
                </a:solidFill>
                <a:latin typeface="Cambria Math"/>
                <a:cs typeface="Cambria Math"/>
              </a:rPr>
              <a:t>hand,</a:t>
            </a:r>
            <a:r>
              <a:rPr sz="2800" spc="-55" dirty="0">
                <a:solidFill>
                  <a:schemeClr val="tx1"/>
                </a:solidFill>
                <a:latin typeface="Cambria Math"/>
                <a:cs typeface="Cambria Math"/>
              </a:rPr>
              <a:t> </a:t>
            </a:r>
            <a:r>
              <a:rPr sz="2800" spc="-10" dirty="0">
                <a:solidFill>
                  <a:schemeClr val="tx1"/>
                </a:solidFill>
                <a:latin typeface="Cambria Math"/>
                <a:cs typeface="Cambria Math"/>
              </a:rPr>
              <a:t>right-</a:t>
            </a:r>
            <a:r>
              <a:rPr sz="2800" dirty="0">
                <a:solidFill>
                  <a:schemeClr val="tx1"/>
                </a:solidFill>
                <a:latin typeface="Cambria Math"/>
                <a:cs typeface="Cambria Math"/>
              </a:rPr>
              <a:t>hand</a:t>
            </a:r>
            <a:r>
              <a:rPr sz="2800" spc="-20" dirty="0">
                <a:solidFill>
                  <a:schemeClr val="tx1"/>
                </a:solidFill>
                <a:latin typeface="Cambria Math"/>
                <a:cs typeface="Cambria Math"/>
              </a:rPr>
              <a:t> </a:t>
            </a:r>
            <a:r>
              <a:rPr sz="2800" spc="-10" dirty="0">
                <a:solidFill>
                  <a:schemeClr val="tx1"/>
                </a:solidFill>
                <a:latin typeface="Cambria Math"/>
                <a:cs typeface="Cambria Math"/>
              </a:rPr>
              <a:t>movement).</a:t>
            </a:r>
            <a:endParaRPr sz="2800" dirty="0">
              <a:solidFill>
                <a:schemeClr val="tx1"/>
              </a:solidFill>
              <a:latin typeface="Cambria Math"/>
              <a:cs typeface="Cambria Math"/>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 y="7311"/>
            <a:ext cx="5456555" cy="815186"/>
          </a:xfrm>
          <a:prstGeom prst="rect">
            <a:avLst/>
          </a:prstGeom>
        </p:spPr>
        <p:txBody>
          <a:bodyPr vert="horz" wrap="square" lIns="0" tIns="319622" rIns="0" bIns="0" rtlCol="0">
            <a:spAutoFit/>
          </a:bodyPr>
          <a:lstStyle/>
          <a:p>
            <a:pPr marL="470534">
              <a:lnSpc>
                <a:spcPct val="100000"/>
              </a:lnSpc>
              <a:spcBef>
                <a:spcPts val="125"/>
              </a:spcBef>
            </a:pPr>
            <a:r>
              <a:rPr sz="3200" b="1" spc="-95" dirty="0"/>
              <a:t>Deep</a:t>
            </a:r>
            <a:r>
              <a:rPr sz="3200" b="1" spc="-70" dirty="0"/>
              <a:t> </a:t>
            </a:r>
            <a:r>
              <a:rPr sz="3200" b="1" spc="-75" dirty="0"/>
              <a:t>Learning</a:t>
            </a:r>
            <a:r>
              <a:rPr sz="3200" b="1" spc="-35" dirty="0"/>
              <a:t> </a:t>
            </a:r>
            <a:r>
              <a:rPr sz="3200" b="1" spc="-65" dirty="0"/>
              <a:t>Classification</a:t>
            </a:r>
            <a:r>
              <a:rPr sz="3200" b="1" spc="-70" dirty="0"/>
              <a:t> </a:t>
            </a:r>
            <a:r>
              <a:rPr sz="3200" b="1" spc="-25" dirty="0"/>
              <a:t>:-</a:t>
            </a:r>
          </a:p>
        </p:txBody>
      </p:sp>
      <p:sp>
        <p:nvSpPr>
          <p:cNvPr id="3" name="object 3"/>
          <p:cNvSpPr txBox="1"/>
          <p:nvPr/>
        </p:nvSpPr>
        <p:spPr>
          <a:xfrm>
            <a:off x="1686791" y="1447800"/>
            <a:ext cx="9774382" cy="1724190"/>
          </a:xfrm>
          <a:prstGeom prst="rect">
            <a:avLst/>
          </a:prstGeom>
        </p:spPr>
        <p:txBody>
          <a:bodyPr vert="horz" wrap="square" lIns="0" tIns="13335" rIns="0" bIns="0" rtlCol="0">
            <a:spAutoFit/>
          </a:bodyPr>
          <a:lstStyle/>
          <a:p>
            <a:pPr marL="347345" indent="-334645">
              <a:lnSpc>
                <a:spcPct val="100000"/>
              </a:lnSpc>
              <a:spcBef>
                <a:spcPts val="105"/>
              </a:spcBef>
              <a:buSzPct val="75000"/>
              <a:buFont typeface="Wingdings"/>
              <a:buChar char=""/>
              <a:tabLst>
                <a:tab pos="347345" algn="l"/>
              </a:tabLst>
            </a:pPr>
            <a:r>
              <a:rPr sz="3200" spc="-30" dirty="0">
                <a:solidFill>
                  <a:schemeClr val="tx1"/>
                </a:solidFill>
                <a:latin typeface="Cambria Math"/>
                <a:cs typeface="Cambria Math"/>
              </a:rPr>
              <a:t>Train</a:t>
            </a:r>
            <a:r>
              <a:rPr sz="3200" spc="-50" dirty="0">
                <a:solidFill>
                  <a:schemeClr val="tx1"/>
                </a:solidFill>
                <a:latin typeface="Cambria Math"/>
                <a:cs typeface="Cambria Math"/>
              </a:rPr>
              <a:t> </a:t>
            </a:r>
            <a:r>
              <a:rPr sz="3200" spc="-25" dirty="0">
                <a:solidFill>
                  <a:schemeClr val="tx1"/>
                </a:solidFill>
                <a:latin typeface="Cambria Math"/>
                <a:cs typeface="Cambria Math"/>
              </a:rPr>
              <a:t>deep</a:t>
            </a:r>
            <a:r>
              <a:rPr sz="3200" spc="-105" dirty="0">
                <a:solidFill>
                  <a:schemeClr val="tx1"/>
                </a:solidFill>
                <a:latin typeface="Cambria Math"/>
                <a:cs typeface="Cambria Math"/>
              </a:rPr>
              <a:t> </a:t>
            </a:r>
            <a:r>
              <a:rPr sz="3200" spc="-10" dirty="0">
                <a:solidFill>
                  <a:schemeClr val="tx1"/>
                </a:solidFill>
                <a:latin typeface="Cambria Math"/>
                <a:cs typeface="Cambria Math"/>
              </a:rPr>
              <a:t>learning</a:t>
            </a:r>
            <a:r>
              <a:rPr sz="3200" spc="-45" dirty="0">
                <a:solidFill>
                  <a:schemeClr val="tx1"/>
                </a:solidFill>
                <a:latin typeface="Cambria Math"/>
                <a:cs typeface="Cambria Math"/>
              </a:rPr>
              <a:t> </a:t>
            </a:r>
            <a:r>
              <a:rPr sz="3200" spc="-25" dirty="0">
                <a:solidFill>
                  <a:schemeClr val="tx1"/>
                </a:solidFill>
                <a:latin typeface="Cambria Math"/>
                <a:cs typeface="Cambria Math"/>
              </a:rPr>
              <a:t>models</a:t>
            </a:r>
            <a:r>
              <a:rPr sz="3200" spc="-105" dirty="0">
                <a:solidFill>
                  <a:schemeClr val="tx1"/>
                </a:solidFill>
                <a:latin typeface="Cambria Math"/>
                <a:cs typeface="Cambria Math"/>
              </a:rPr>
              <a:t> </a:t>
            </a:r>
            <a:r>
              <a:rPr sz="3200" dirty="0">
                <a:solidFill>
                  <a:schemeClr val="tx1"/>
                </a:solidFill>
                <a:latin typeface="Cambria Math"/>
                <a:cs typeface="Cambria Math"/>
              </a:rPr>
              <a:t>on</a:t>
            </a:r>
            <a:r>
              <a:rPr sz="3200" spc="-120" dirty="0">
                <a:solidFill>
                  <a:schemeClr val="tx1"/>
                </a:solidFill>
                <a:latin typeface="Cambria Math"/>
                <a:cs typeface="Cambria Math"/>
              </a:rPr>
              <a:t> </a:t>
            </a:r>
            <a:r>
              <a:rPr sz="3200" spc="-10" dirty="0">
                <a:solidFill>
                  <a:schemeClr val="tx1"/>
                </a:solidFill>
                <a:latin typeface="Cambria Math"/>
                <a:cs typeface="Cambria Math"/>
              </a:rPr>
              <a:t>real</a:t>
            </a:r>
            <a:r>
              <a:rPr sz="3200" spc="-100" dirty="0">
                <a:solidFill>
                  <a:schemeClr val="tx1"/>
                </a:solidFill>
                <a:latin typeface="Cambria Math"/>
                <a:cs typeface="Cambria Math"/>
              </a:rPr>
              <a:t> </a:t>
            </a:r>
            <a:r>
              <a:rPr sz="3200" dirty="0">
                <a:solidFill>
                  <a:schemeClr val="tx1"/>
                </a:solidFill>
                <a:latin typeface="Cambria Math"/>
                <a:cs typeface="Cambria Math"/>
              </a:rPr>
              <a:t>+</a:t>
            </a:r>
            <a:r>
              <a:rPr sz="3200" spc="-55" dirty="0">
                <a:solidFill>
                  <a:schemeClr val="tx1"/>
                </a:solidFill>
                <a:latin typeface="Cambria Math"/>
                <a:cs typeface="Cambria Math"/>
              </a:rPr>
              <a:t> </a:t>
            </a:r>
            <a:r>
              <a:rPr sz="3200" spc="-25" dirty="0">
                <a:solidFill>
                  <a:schemeClr val="tx1"/>
                </a:solidFill>
                <a:latin typeface="Cambria Math"/>
                <a:cs typeface="Cambria Math"/>
              </a:rPr>
              <a:t>synthetic</a:t>
            </a:r>
            <a:r>
              <a:rPr sz="3200" spc="-60" dirty="0">
                <a:solidFill>
                  <a:schemeClr val="tx1"/>
                </a:solidFill>
                <a:latin typeface="Cambria Math"/>
                <a:cs typeface="Cambria Math"/>
              </a:rPr>
              <a:t> </a:t>
            </a:r>
            <a:r>
              <a:rPr sz="3200" spc="-25" dirty="0">
                <a:solidFill>
                  <a:schemeClr val="tx1"/>
                </a:solidFill>
                <a:latin typeface="Cambria Math"/>
                <a:cs typeface="Cambria Math"/>
              </a:rPr>
              <a:t>data</a:t>
            </a:r>
            <a:r>
              <a:rPr sz="3200" spc="-95" dirty="0">
                <a:solidFill>
                  <a:schemeClr val="tx1"/>
                </a:solidFill>
                <a:latin typeface="Cambria Math"/>
                <a:cs typeface="Cambria Math"/>
              </a:rPr>
              <a:t> </a:t>
            </a:r>
            <a:r>
              <a:rPr sz="3200" spc="-50" dirty="0">
                <a:solidFill>
                  <a:schemeClr val="tx1"/>
                </a:solidFill>
                <a:latin typeface="Cambria Math"/>
                <a:cs typeface="Cambria Math"/>
              </a:rPr>
              <a:t>:</a:t>
            </a:r>
            <a:endParaRPr sz="3200" dirty="0">
              <a:solidFill>
                <a:schemeClr val="tx1"/>
              </a:solidFill>
              <a:latin typeface="Cambria Math"/>
              <a:cs typeface="Cambria Math"/>
            </a:endParaRPr>
          </a:p>
          <a:p>
            <a:pPr marL="3042920" lvl="1" indent="-285115">
              <a:lnSpc>
                <a:spcPct val="100000"/>
              </a:lnSpc>
              <a:spcBef>
                <a:spcPts val="2175"/>
              </a:spcBef>
              <a:buFont typeface="Wingdings"/>
              <a:buChar char=""/>
              <a:tabLst>
                <a:tab pos="3042920" algn="l"/>
              </a:tabLst>
            </a:pPr>
            <a:r>
              <a:rPr sz="3200" dirty="0">
                <a:solidFill>
                  <a:schemeClr val="tx1"/>
                </a:solidFill>
                <a:latin typeface="Cambria Math"/>
                <a:cs typeface="Cambria Math"/>
              </a:rPr>
              <a:t>CNN</a:t>
            </a:r>
            <a:r>
              <a:rPr sz="3200" spc="-25" dirty="0">
                <a:solidFill>
                  <a:schemeClr val="tx1"/>
                </a:solidFill>
                <a:latin typeface="Cambria Math"/>
                <a:cs typeface="Cambria Math"/>
              </a:rPr>
              <a:t> </a:t>
            </a:r>
            <a:r>
              <a:rPr sz="3200" dirty="0">
                <a:solidFill>
                  <a:schemeClr val="tx1"/>
                </a:solidFill>
                <a:latin typeface="Cambria Math"/>
                <a:cs typeface="Cambria Math"/>
              </a:rPr>
              <a:t>(for</a:t>
            </a:r>
            <a:r>
              <a:rPr sz="3200" spc="-10" dirty="0">
                <a:solidFill>
                  <a:schemeClr val="tx1"/>
                </a:solidFill>
                <a:latin typeface="Cambria Math"/>
                <a:cs typeface="Cambria Math"/>
              </a:rPr>
              <a:t> </a:t>
            </a:r>
            <a:r>
              <a:rPr sz="3200" dirty="0">
                <a:solidFill>
                  <a:schemeClr val="tx1"/>
                </a:solidFill>
                <a:latin typeface="Cambria Math"/>
                <a:cs typeface="Cambria Math"/>
              </a:rPr>
              <a:t>spatial</a:t>
            </a:r>
            <a:r>
              <a:rPr sz="3200" spc="-15" dirty="0">
                <a:solidFill>
                  <a:schemeClr val="tx1"/>
                </a:solidFill>
                <a:latin typeface="Cambria Math"/>
                <a:cs typeface="Cambria Math"/>
              </a:rPr>
              <a:t> </a:t>
            </a:r>
            <a:r>
              <a:rPr sz="3200" spc="-10" dirty="0">
                <a:solidFill>
                  <a:schemeClr val="tx1"/>
                </a:solidFill>
                <a:latin typeface="Cambria Math"/>
                <a:cs typeface="Cambria Math"/>
              </a:rPr>
              <a:t>features).</a:t>
            </a:r>
            <a:endParaRPr sz="3200" dirty="0">
              <a:solidFill>
                <a:schemeClr val="tx1"/>
              </a:solidFill>
              <a:latin typeface="Cambria Math"/>
              <a:cs typeface="Cambria Math"/>
            </a:endParaRPr>
          </a:p>
          <a:p>
            <a:pPr lvl="1">
              <a:lnSpc>
                <a:spcPct val="100000"/>
              </a:lnSpc>
              <a:spcBef>
                <a:spcPts val="65"/>
              </a:spcBef>
              <a:buClr>
                <a:srgbClr val="FFFFFF"/>
              </a:buClr>
              <a:buFont typeface="Wingdings"/>
              <a:buChar char=""/>
            </a:pPr>
            <a:endParaRPr sz="2800" dirty="0">
              <a:solidFill>
                <a:schemeClr val="tx1"/>
              </a:solidFill>
              <a:latin typeface="Cambria Math"/>
              <a:cs typeface="Cambria Math"/>
            </a:endParaRPr>
          </a:p>
        </p:txBody>
      </p:sp>
      <p:sp>
        <p:nvSpPr>
          <p:cNvPr id="4" name="object 4"/>
          <p:cNvSpPr txBox="1"/>
          <p:nvPr/>
        </p:nvSpPr>
        <p:spPr>
          <a:xfrm>
            <a:off x="1686791" y="3596746"/>
            <a:ext cx="9982200" cy="2462854"/>
          </a:xfrm>
          <a:prstGeom prst="rect">
            <a:avLst/>
          </a:prstGeom>
        </p:spPr>
        <p:txBody>
          <a:bodyPr vert="horz" wrap="square" lIns="0" tIns="13335" rIns="0" bIns="0" rtlCol="0">
            <a:spAutoFit/>
          </a:bodyPr>
          <a:lstStyle/>
          <a:p>
            <a:pPr marL="297815" indent="-285115">
              <a:lnSpc>
                <a:spcPct val="100000"/>
              </a:lnSpc>
              <a:spcBef>
                <a:spcPts val="105"/>
              </a:spcBef>
              <a:buFont typeface="Wingdings"/>
              <a:buChar char=""/>
              <a:tabLst>
                <a:tab pos="297815" algn="l"/>
              </a:tabLst>
            </a:pPr>
            <a:r>
              <a:rPr sz="2800" spc="-30" dirty="0">
                <a:solidFill>
                  <a:schemeClr val="tx1"/>
                </a:solidFill>
                <a:latin typeface="Cambria Math"/>
                <a:cs typeface="Cambria Math"/>
              </a:rPr>
              <a:t>Compare</a:t>
            </a:r>
            <a:r>
              <a:rPr sz="2800" spc="-50" dirty="0">
                <a:solidFill>
                  <a:schemeClr val="tx1"/>
                </a:solidFill>
                <a:latin typeface="Cambria Math"/>
                <a:cs typeface="Cambria Math"/>
              </a:rPr>
              <a:t> </a:t>
            </a:r>
            <a:r>
              <a:rPr sz="2800" spc="-30" dirty="0">
                <a:solidFill>
                  <a:schemeClr val="tx1"/>
                </a:solidFill>
                <a:latin typeface="Cambria Math"/>
                <a:cs typeface="Cambria Math"/>
              </a:rPr>
              <a:t>performance</a:t>
            </a:r>
            <a:r>
              <a:rPr sz="2800" spc="-50" dirty="0">
                <a:solidFill>
                  <a:schemeClr val="tx1"/>
                </a:solidFill>
                <a:latin typeface="Cambria Math"/>
                <a:cs typeface="Cambria Math"/>
              </a:rPr>
              <a:t> :</a:t>
            </a:r>
            <a:endParaRPr sz="2800" dirty="0">
              <a:solidFill>
                <a:schemeClr val="tx1"/>
              </a:solidFill>
              <a:latin typeface="Cambria Math"/>
              <a:cs typeface="Cambria Math"/>
            </a:endParaRPr>
          </a:p>
          <a:p>
            <a:pPr marL="3042920" lvl="1" indent="-285115">
              <a:lnSpc>
                <a:spcPct val="100000"/>
              </a:lnSpc>
              <a:spcBef>
                <a:spcPts val="2175"/>
              </a:spcBef>
              <a:buFont typeface="Wingdings"/>
              <a:buChar char=""/>
              <a:tabLst>
                <a:tab pos="3042920" algn="l"/>
              </a:tabLst>
            </a:pPr>
            <a:r>
              <a:rPr sz="2800" dirty="0">
                <a:solidFill>
                  <a:schemeClr val="tx1"/>
                </a:solidFill>
                <a:latin typeface="Cambria Math"/>
                <a:cs typeface="Cambria Math"/>
              </a:rPr>
              <a:t>Without</a:t>
            </a:r>
            <a:r>
              <a:rPr sz="2800" spc="-55" dirty="0">
                <a:solidFill>
                  <a:schemeClr val="tx1"/>
                </a:solidFill>
                <a:latin typeface="Cambria Math"/>
                <a:cs typeface="Cambria Math"/>
              </a:rPr>
              <a:t> </a:t>
            </a:r>
            <a:r>
              <a:rPr sz="2800" dirty="0">
                <a:solidFill>
                  <a:schemeClr val="tx1"/>
                </a:solidFill>
                <a:latin typeface="Cambria Math"/>
                <a:cs typeface="Cambria Math"/>
              </a:rPr>
              <a:t>synthetic</a:t>
            </a:r>
            <a:r>
              <a:rPr sz="2800" spc="-100" dirty="0">
                <a:solidFill>
                  <a:schemeClr val="tx1"/>
                </a:solidFill>
                <a:latin typeface="Cambria Math"/>
                <a:cs typeface="Cambria Math"/>
              </a:rPr>
              <a:t> </a:t>
            </a:r>
            <a:r>
              <a:rPr sz="2800" spc="-10" dirty="0">
                <a:solidFill>
                  <a:schemeClr val="tx1"/>
                </a:solidFill>
                <a:latin typeface="Cambria Math"/>
                <a:cs typeface="Cambria Math"/>
              </a:rPr>
              <a:t>data(baseline).</a:t>
            </a:r>
            <a:endParaRPr sz="2800" dirty="0">
              <a:solidFill>
                <a:schemeClr val="tx1"/>
              </a:solidFill>
              <a:latin typeface="Cambria Math"/>
              <a:cs typeface="Cambria Math"/>
            </a:endParaRPr>
          </a:p>
          <a:p>
            <a:pPr lvl="1">
              <a:lnSpc>
                <a:spcPct val="100000"/>
              </a:lnSpc>
              <a:spcBef>
                <a:spcPts val="65"/>
              </a:spcBef>
              <a:buClr>
                <a:srgbClr val="FFFFFF"/>
              </a:buClr>
              <a:buFont typeface="Wingdings"/>
              <a:buChar char=""/>
            </a:pPr>
            <a:endParaRPr sz="2800" dirty="0">
              <a:solidFill>
                <a:schemeClr val="tx1"/>
              </a:solidFill>
              <a:latin typeface="Cambria Math"/>
              <a:cs typeface="Cambria Math"/>
            </a:endParaRPr>
          </a:p>
          <a:p>
            <a:pPr marL="3042920" lvl="1" indent="-285115">
              <a:lnSpc>
                <a:spcPct val="100000"/>
              </a:lnSpc>
              <a:buFont typeface="Wingdings"/>
              <a:buChar char=""/>
              <a:tabLst>
                <a:tab pos="3042920" algn="l"/>
              </a:tabLst>
            </a:pPr>
            <a:r>
              <a:rPr sz="2800" dirty="0">
                <a:solidFill>
                  <a:schemeClr val="tx1"/>
                </a:solidFill>
                <a:latin typeface="Cambria Math"/>
                <a:cs typeface="Cambria Math"/>
              </a:rPr>
              <a:t>With</a:t>
            </a:r>
            <a:r>
              <a:rPr sz="2800" spc="-30" dirty="0">
                <a:solidFill>
                  <a:schemeClr val="tx1"/>
                </a:solidFill>
                <a:latin typeface="Cambria Math"/>
                <a:cs typeface="Cambria Math"/>
              </a:rPr>
              <a:t> </a:t>
            </a:r>
            <a:r>
              <a:rPr sz="2800" spc="-10" dirty="0">
                <a:solidFill>
                  <a:schemeClr val="tx1"/>
                </a:solidFill>
                <a:latin typeface="Cambria Math"/>
                <a:cs typeface="Cambria Math"/>
              </a:rPr>
              <a:t>cGAN-augmented</a:t>
            </a:r>
            <a:r>
              <a:rPr sz="2800" spc="-65" dirty="0">
                <a:solidFill>
                  <a:schemeClr val="tx1"/>
                </a:solidFill>
                <a:latin typeface="Cambria Math"/>
                <a:cs typeface="Cambria Math"/>
              </a:rPr>
              <a:t> </a:t>
            </a:r>
            <a:r>
              <a:rPr sz="2800" dirty="0">
                <a:solidFill>
                  <a:schemeClr val="tx1"/>
                </a:solidFill>
                <a:latin typeface="Cambria Math"/>
                <a:cs typeface="Cambria Math"/>
              </a:rPr>
              <a:t>data*</a:t>
            </a:r>
            <a:r>
              <a:rPr sz="2800" spc="-30" dirty="0">
                <a:solidFill>
                  <a:schemeClr val="tx1"/>
                </a:solidFill>
                <a:latin typeface="Cambria Math"/>
                <a:cs typeface="Cambria Math"/>
              </a:rPr>
              <a:t> </a:t>
            </a:r>
            <a:r>
              <a:rPr sz="2800" spc="-20" dirty="0">
                <a:solidFill>
                  <a:schemeClr val="tx1"/>
                </a:solidFill>
                <a:latin typeface="Cambria Math"/>
                <a:cs typeface="Cambria Math"/>
              </a:rPr>
              <a:t>(improved</a:t>
            </a:r>
            <a:r>
              <a:rPr sz="2800" spc="10" dirty="0">
                <a:solidFill>
                  <a:schemeClr val="tx1"/>
                </a:solidFill>
                <a:latin typeface="Cambria Math"/>
                <a:cs typeface="Cambria Math"/>
              </a:rPr>
              <a:t> </a:t>
            </a:r>
            <a:r>
              <a:rPr sz="2800" spc="-10" dirty="0">
                <a:solidFill>
                  <a:schemeClr val="tx1"/>
                </a:solidFill>
                <a:latin typeface="Cambria Math"/>
                <a:cs typeface="Cambria Math"/>
              </a:rPr>
              <a:t>accuracy).</a:t>
            </a:r>
            <a:endParaRPr sz="2800" dirty="0">
              <a:solidFill>
                <a:schemeClr val="tx1"/>
              </a:solidFill>
              <a:latin typeface="Cambria Math"/>
              <a:cs typeface="Cambria Mat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 y="7311"/>
            <a:ext cx="3703955" cy="746413"/>
          </a:xfrm>
          <a:prstGeom prst="rect">
            <a:avLst/>
          </a:prstGeom>
        </p:spPr>
        <p:txBody>
          <a:bodyPr vert="horz" wrap="square" lIns="0" tIns="190554" rIns="0" bIns="0" rtlCol="0">
            <a:spAutoFit/>
          </a:bodyPr>
          <a:lstStyle/>
          <a:p>
            <a:pPr marL="341630">
              <a:lnSpc>
                <a:spcPct val="100000"/>
              </a:lnSpc>
              <a:spcBef>
                <a:spcPts val="130"/>
              </a:spcBef>
            </a:pPr>
            <a:r>
              <a:rPr sz="3600" b="1" spc="-260" dirty="0">
                <a:latin typeface="Cambria Math" panose="02040503050406030204" pitchFamily="18" charset="0"/>
                <a:ea typeface="Cambria Math" panose="02040503050406030204" pitchFamily="18" charset="0"/>
                <a:cs typeface="Times New Roman"/>
              </a:rPr>
              <a:t>INTRODUCTION</a:t>
            </a:r>
            <a:r>
              <a:rPr sz="3600" b="1" spc="65" dirty="0">
                <a:latin typeface="Cambria Math" panose="02040503050406030204" pitchFamily="18" charset="0"/>
                <a:ea typeface="Cambria Math" panose="02040503050406030204" pitchFamily="18" charset="0"/>
                <a:cs typeface="Times New Roman"/>
              </a:rPr>
              <a:t> </a:t>
            </a:r>
            <a:r>
              <a:rPr sz="3600" b="1" spc="-25" dirty="0">
                <a:latin typeface="Cambria Math" panose="02040503050406030204" pitchFamily="18" charset="0"/>
                <a:ea typeface="Cambria Math" panose="02040503050406030204" pitchFamily="18" charset="0"/>
                <a:cs typeface="Times New Roman"/>
              </a:rPr>
              <a:t>:-</a:t>
            </a:r>
            <a:endParaRPr sz="3600" b="1" dirty="0">
              <a:latin typeface="Cambria Math" panose="02040503050406030204" pitchFamily="18" charset="0"/>
              <a:ea typeface="Cambria Math" panose="02040503050406030204" pitchFamily="18" charset="0"/>
              <a:cs typeface="Times New Roman"/>
            </a:endParaRPr>
          </a:p>
        </p:txBody>
      </p:sp>
      <p:sp>
        <p:nvSpPr>
          <p:cNvPr id="3" name="object 3"/>
          <p:cNvSpPr txBox="1"/>
          <p:nvPr/>
        </p:nvSpPr>
        <p:spPr>
          <a:xfrm>
            <a:off x="762000" y="1371600"/>
            <a:ext cx="10974705" cy="4363374"/>
          </a:xfrm>
          <a:prstGeom prst="rect">
            <a:avLst/>
          </a:prstGeom>
        </p:spPr>
        <p:txBody>
          <a:bodyPr vert="horz" wrap="square" lIns="0" tIns="15875" rIns="0" bIns="0" rtlCol="0">
            <a:spAutoFit/>
          </a:bodyPr>
          <a:lstStyle/>
          <a:p>
            <a:pPr marL="469900" indent="-457200">
              <a:lnSpc>
                <a:spcPct val="100000"/>
              </a:lnSpc>
              <a:spcBef>
                <a:spcPts val="125"/>
              </a:spcBef>
              <a:buFont typeface="Wingdings" panose="05000000000000000000" pitchFamily="2" charset="2"/>
              <a:buChar char="Ø"/>
            </a:pPr>
            <a:r>
              <a:rPr lang="en-US" sz="2800" dirty="0">
                <a:solidFill>
                  <a:schemeClr val="tx1"/>
                </a:solidFill>
                <a:latin typeface="Cambria Math" panose="02040503050406030204" pitchFamily="18" charset="0"/>
                <a:ea typeface="Cambria Math" panose="02040503050406030204" pitchFamily="18" charset="0"/>
                <a:cs typeface="Cambria Math"/>
              </a:rPr>
              <a:t>The integration of multiple neuroimaging modalities, such as electroencephalography (EEG) and functional near-infrared spectroscopy (</a:t>
            </a:r>
            <a:r>
              <a:rPr lang="en-US" sz="2800" dirty="0" err="1">
                <a:solidFill>
                  <a:schemeClr val="tx1"/>
                </a:solidFill>
                <a:latin typeface="Cambria Math" panose="02040503050406030204" pitchFamily="18" charset="0"/>
                <a:ea typeface="Cambria Math" panose="02040503050406030204" pitchFamily="18" charset="0"/>
                <a:cs typeface="Cambria Math"/>
              </a:rPr>
              <a:t>fNIRS</a:t>
            </a:r>
            <a:r>
              <a:rPr lang="en-US" sz="2800" dirty="0">
                <a:solidFill>
                  <a:schemeClr val="tx1"/>
                </a:solidFill>
                <a:latin typeface="Cambria Math" panose="02040503050406030204" pitchFamily="18" charset="0"/>
                <a:ea typeface="Cambria Math" panose="02040503050406030204" pitchFamily="18" charset="0"/>
                <a:cs typeface="Cambria Math"/>
              </a:rPr>
              <a:t>), has shown great promise in enhancing our understanding of brain function and behavior.</a:t>
            </a:r>
          </a:p>
          <a:p>
            <a:pPr marL="469900" indent="-457200">
              <a:lnSpc>
                <a:spcPct val="100000"/>
              </a:lnSpc>
              <a:spcBef>
                <a:spcPts val="125"/>
              </a:spcBef>
              <a:buFont typeface="Wingdings" panose="05000000000000000000" pitchFamily="2" charset="2"/>
              <a:buChar char="Ø"/>
            </a:pPr>
            <a:endParaRPr lang="en-US" sz="2800" dirty="0">
              <a:solidFill>
                <a:schemeClr val="tx1"/>
              </a:solidFill>
              <a:latin typeface="Cambria Math" panose="02040503050406030204" pitchFamily="18" charset="0"/>
              <a:ea typeface="Cambria Math" panose="02040503050406030204" pitchFamily="18" charset="0"/>
              <a:cs typeface="Cambria Math"/>
            </a:endParaRPr>
          </a:p>
          <a:p>
            <a:pPr marL="469900" indent="-457200">
              <a:lnSpc>
                <a:spcPct val="100000"/>
              </a:lnSpc>
              <a:spcBef>
                <a:spcPts val="125"/>
              </a:spcBef>
              <a:buFont typeface="Wingdings" panose="05000000000000000000" pitchFamily="2" charset="2"/>
              <a:buChar char="Ø"/>
            </a:pPr>
            <a:r>
              <a:rPr lang="en-US" sz="2800" dirty="0">
                <a:solidFill>
                  <a:schemeClr val="tx1"/>
                </a:solidFill>
                <a:latin typeface="Cambria Math" panose="02040503050406030204" pitchFamily="18" charset="0"/>
                <a:ea typeface="Cambria Math" panose="02040503050406030204" pitchFamily="18" charset="0"/>
                <a:cs typeface="Cambria Math"/>
              </a:rPr>
              <a:t> By combining the strengths of EEG's high temporal resolution and </a:t>
            </a:r>
            <a:r>
              <a:rPr lang="en-US" sz="2800" dirty="0" err="1">
                <a:solidFill>
                  <a:schemeClr val="tx1"/>
                </a:solidFill>
                <a:latin typeface="Cambria Math" panose="02040503050406030204" pitchFamily="18" charset="0"/>
                <a:ea typeface="Cambria Math" panose="02040503050406030204" pitchFamily="18" charset="0"/>
                <a:cs typeface="Cambria Math"/>
              </a:rPr>
              <a:t>fNIRS's</a:t>
            </a:r>
            <a:r>
              <a:rPr lang="en-US" sz="2800" dirty="0">
                <a:solidFill>
                  <a:schemeClr val="tx1"/>
                </a:solidFill>
                <a:latin typeface="Cambria Math" panose="02040503050406030204" pitchFamily="18" charset="0"/>
                <a:ea typeface="Cambria Math" panose="02040503050406030204" pitchFamily="18" charset="0"/>
                <a:cs typeface="Cambria Math"/>
              </a:rPr>
              <a:t> ability to measure hemodynamic responses, multi-modal integration can provide a more comprehensive understanding of cognitive processes.</a:t>
            </a:r>
          </a:p>
          <a:p>
            <a:pPr marL="469900" indent="-457200">
              <a:lnSpc>
                <a:spcPct val="100000"/>
              </a:lnSpc>
              <a:spcBef>
                <a:spcPts val="125"/>
              </a:spcBef>
              <a:buFont typeface="Wingdings" panose="05000000000000000000" pitchFamily="2" charset="2"/>
              <a:buChar char="Ø"/>
            </a:pPr>
            <a:endParaRPr lang="en-US" sz="2800" dirty="0">
              <a:solidFill>
                <a:schemeClr val="tx1"/>
              </a:solidFill>
              <a:latin typeface="Cambria Math" panose="02040503050406030204" pitchFamily="18" charset="0"/>
              <a:ea typeface="Cambria Math" panose="02040503050406030204" pitchFamily="18" charset="0"/>
              <a:cs typeface="Cambria Math"/>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1ACABB-6CFA-2F86-492B-C4B479E9333D}"/>
              </a:ext>
            </a:extLst>
          </p:cNvPr>
          <p:cNvSpPr txBox="1"/>
          <p:nvPr/>
        </p:nvSpPr>
        <p:spPr>
          <a:xfrm>
            <a:off x="-1219200" y="1219200"/>
            <a:ext cx="7315200" cy="3552254"/>
          </a:xfrm>
          <a:prstGeom prst="rect">
            <a:avLst/>
          </a:prstGeom>
          <a:noFill/>
        </p:spPr>
        <p:txBody>
          <a:bodyPr wrap="square">
            <a:spAutoFit/>
          </a:bodyPr>
          <a:lstStyle/>
          <a:p>
            <a:pPr marL="2026920" indent="-285750">
              <a:lnSpc>
                <a:spcPct val="100000"/>
              </a:lnSpc>
              <a:spcBef>
                <a:spcPts val="125"/>
              </a:spcBef>
              <a:buFont typeface="Wingdings"/>
              <a:buChar char=""/>
              <a:tabLst>
                <a:tab pos="2026920" algn="l"/>
              </a:tabLst>
            </a:pPr>
            <a:r>
              <a:rPr lang="en-IN" sz="2800" dirty="0">
                <a:solidFill>
                  <a:schemeClr val="tx1"/>
                </a:solidFill>
                <a:latin typeface="Cambria Math"/>
                <a:cs typeface="Cambria Math"/>
              </a:rPr>
              <a:t>Accuracy</a:t>
            </a:r>
            <a:r>
              <a:rPr lang="en-IN" sz="2800" spc="-20" dirty="0">
                <a:solidFill>
                  <a:schemeClr val="tx1"/>
                </a:solidFill>
                <a:latin typeface="Cambria Math"/>
                <a:cs typeface="Cambria Math"/>
              </a:rPr>
              <a:t> Improvement</a:t>
            </a:r>
            <a:r>
              <a:rPr lang="en-IN" sz="2800" spc="-90" dirty="0">
                <a:solidFill>
                  <a:schemeClr val="tx1"/>
                </a:solidFill>
                <a:latin typeface="Cambria Math"/>
                <a:cs typeface="Cambria Math"/>
              </a:rPr>
              <a:t> </a:t>
            </a:r>
            <a:r>
              <a:rPr lang="en-IN" sz="2800" spc="-50" dirty="0">
                <a:solidFill>
                  <a:schemeClr val="tx1"/>
                </a:solidFill>
                <a:latin typeface="Cambria Math"/>
                <a:cs typeface="Cambria Math"/>
              </a:rPr>
              <a:t>:</a:t>
            </a:r>
            <a:endParaRPr lang="en-IN" sz="2800" dirty="0">
              <a:solidFill>
                <a:schemeClr val="tx1"/>
              </a:solidFill>
              <a:latin typeface="Cambria Math"/>
              <a:cs typeface="Cambria Math"/>
            </a:endParaRPr>
          </a:p>
          <a:p>
            <a:pPr marL="2408555">
              <a:lnSpc>
                <a:spcPct val="100000"/>
              </a:lnSpc>
              <a:spcBef>
                <a:spcPts val="5"/>
              </a:spcBef>
            </a:pPr>
            <a:r>
              <a:rPr lang="en-IN" sz="2800" dirty="0">
                <a:solidFill>
                  <a:schemeClr val="tx1"/>
                </a:solidFill>
                <a:latin typeface="Cambria Math"/>
                <a:cs typeface="Cambria Math"/>
              </a:rPr>
              <a:t>Synthetic</a:t>
            </a:r>
            <a:r>
              <a:rPr lang="en-IN" sz="2800" spc="-10" dirty="0">
                <a:solidFill>
                  <a:schemeClr val="tx1"/>
                </a:solidFill>
                <a:latin typeface="Cambria Math"/>
                <a:cs typeface="Cambria Math"/>
              </a:rPr>
              <a:t> </a:t>
            </a:r>
            <a:r>
              <a:rPr lang="en-IN" sz="2800" dirty="0">
                <a:solidFill>
                  <a:schemeClr val="tx1"/>
                </a:solidFill>
                <a:latin typeface="Cambria Math"/>
                <a:cs typeface="Cambria Math"/>
              </a:rPr>
              <a:t>data</a:t>
            </a:r>
            <a:r>
              <a:rPr lang="en-IN" sz="2800" spc="-30" dirty="0">
                <a:solidFill>
                  <a:schemeClr val="tx1"/>
                </a:solidFill>
                <a:latin typeface="Cambria Math"/>
                <a:cs typeface="Cambria Math"/>
              </a:rPr>
              <a:t> </a:t>
            </a:r>
            <a:r>
              <a:rPr lang="en-IN" sz="2800" dirty="0">
                <a:solidFill>
                  <a:schemeClr val="tx1"/>
                </a:solidFill>
                <a:latin typeface="Cambria Math"/>
                <a:cs typeface="Cambria Math"/>
              </a:rPr>
              <a:t>helps</a:t>
            </a:r>
            <a:r>
              <a:rPr lang="en-IN" sz="2800" spc="-60" dirty="0">
                <a:solidFill>
                  <a:schemeClr val="tx1"/>
                </a:solidFill>
                <a:latin typeface="Cambria Math"/>
                <a:cs typeface="Cambria Math"/>
              </a:rPr>
              <a:t> </a:t>
            </a:r>
            <a:r>
              <a:rPr lang="en-IN" sz="2800" spc="-10" dirty="0">
                <a:solidFill>
                  <a:schemeClr val="tx1"/>
                </a:solidFill>
                <a:latin typeface="Cambria Math"/>
                <a:cs typeface="Cambria Math"/>
              </a:rPr>
              <a:t>improve</a:t>
            </a:r>
            <a:r>
              <a:rPr lang="en-IN" sz="2800" spc="-30" dirty="0">
                <a:solidFill>
                  <a:schemeClr val="tx1"/>
                </a:solidFill>
                <a:latin typeface="Cambria Math"/>
                <a:cs typeface="Cambria Math"/>
              </a:rPr>
              <a:t> </a:t>
            </a:r>
            <a:r>
              <a:rPr lang="en-IN" sz="2800" dirty="0">
                <a:solidFill>
                  <a:schemeClr val="tx1"/>
                </a:solidFill>
                <a:latin typeface="Cambria Math"/>
                <a:cs typeface="Cambria Math"/>
              </a:rPr>
              <a:t>BCI </a:t>
            </a:r>
            <a:r>
              <a:rPr lang="en-IN" sz="2800" spc="-10" dirty="0">
                <a:solidFill>
                  <a:schemeClr val="tx1"/>
                </a:solidFill>
                <a:latin typeface="Cambria Math"/>
                <a:cs typeface="Cambria Math"/>
              </a:rPr>
              <a:t>classification</a:t>
            </a:r>
            <a:r>
              <a:rPr lang="en-IN" sz="2800" spc="-90" dirty="0">
                <a:solidFill>
                  <a:schemeClr val="tx1"/>
                </a:solidFill>
                <a:latin typeface="Cambria Math"/>
                <a:cs typeface="Cambria Math"/>
              </a:rPr>
              <a:t> </a:t>
            </a:r>
            <a:r>
              <a:rPr lang="en-IN" sz="2800" dirty="0">
                <a:solidFill>
                  <a:schemeClr val="tx1"/>
                </a:solidFill>
                <a:latin typeface="Cambria Math"/>
                <a:cs typeface="Cambria Math"/>
              </a:rPr>
              <a:t>by</a:t>
            </a:r>
            <a:r>
              <a:rPr lang="en-IN" sz="2800" spc="-65" dirty="0">
                <a:solidFill>
                  <a:schemeClr val="tx1"/>
                </a:solidFill>
                <a:latin typeface="Cambria Math"/>
                <a:cs typeface="Cambria Math"/>
              </a:rPr>
              <a:t> </a:t>
            </a:r>
            <a:r>
              <a:rPr lang="en-IN" sz="2800" dirty="0">
                <a:solidFill>
                  <a:schemeClr val="tx1"/>
                </a:solidFill>
                <a:latin typeface="Cambria Math"/>
                <a:cs typeface="Cambria Math"/>
              </a:rPr>
              <a:t>5-</a:t>
            </a:r>
            <a:r>
              <a:rPr lang="en-IN" sz="2800" spc="-20" dirty="0">
                <a:solidFill>
                  <a:schemeClr val="tx1"/>
                </a:solidFill>
                <a:latin typeface="Cambria Math"/>
                <a:cs typeface="Cambria Math"/>
              </a:rPr>
              <a:t>10%.</a:t>
            </a:r>
            <a:endParaRPr lang="en-IN" sz="2800" dirty="0">
              <a:solidFill>
                <a:schemeClr val="tx1"/>
              </a:solidFill>
              <a:latin typeface="Cambria Math"/>
              <a:cs typeface="Cambria Math"/>
            </a:endParaRPr>
          </a:p>
          <a:p>
            <a:pPr>
              <a:lnSpc>
                <a:spcPct val="100000"/>
              </a:lnSpc>
              <a:spcBef>
                <a:spcPts val="60"/>
              </a:spcBef>
            </a:pPr>
            <a:endParaRPr lang="en-IN" sz="2800" dirty="0">
              <a:solidFill>
                <a:schemeClr val="tx1"/>
              </a:solidFill>
              <a:latin typeface="Cambria Math"/>
              <a:cs typeface="Cambria Math"/>
            </a:endParaRPr>
          </a:p>
          <a:p>
            <a:pPr marL="2026920" indent="-285750">
              <a:lnSpc>
                <a:spcPct val="100000"/>
              </a:lnSpc>
              <a:buFont typeface="Wingdings"/>
              <a:buChar char=""/>
              <a:tabLst>
                <a:tab pos="2026920" algn="l"/>
              </a:tabLst>
            </a:pPr>
            <a:r>
              <a:rPr lang="en-IN" sz="2800" dirty="0">
                <a:solidFill>
                  <a:schemeClr val="tx1"/>
                </a:solidFill>
                <a:latin typeface="Cambria Math"/>
                <a:cs typeface="Cambria Math"/>
              </a:rPr>
              <a:t>Statistical</a:t>
            </a:r>
            <a:r>
              <a:rPr lang="en-IN" sz="2800" spc="-75" dirty="0">
                <a:solidFill>
                  <a:schemeClr val="tx1"/>
                </a:solidFill>
                <a:latin typeface="Cambria Math"/>
                <a:cs typeface="Cambria Math"/>
              </a:rPr>
              <a:t> </a:t>
            </a:r>
            <a:r>
              <a:rPr lang="en-IN" sz="2800" dirty="0">
                <a:solidFill>
                  <a:schemeClr val="tx1"/>
                </a:solidFill>
                <a:latin typeface="Cambria Math"/>
                <a:cs typeface="Cambria Math"/>
              </a:rPr>
              <a:t>Similarity</a:t>
            </a:r>
            <a:r>
              <a:rPr lang="en-IN" sz="2800" spc="-95" dirty="0">
                <a:solidFill>
                  <a:schemeClr val="tx1"/>
                </a:solidFill>
                <a:latin typeface="Cambria Math"/>
                <a:cs typeface="Cambria Math"/>
              </a:rPr>
              <a:t> </a:t>
            </a:r>
            <a:r>
              <a:rPr lang="en-IN" sz="2800" spc="-50" dirty="0">
                <a:solidFill>
                  <a:schemeClr val="tx1"/>
                </a:solidFill>
                <a:latin typeface="Cambria Math"/>
                <a:cs typeface="Cambria Math"/>
              </a:rPr>
              <a:t>:</a:t>
            </a:r>
            <a:endParaRPr lang="en-IN" sz="2800" dirty="0">
              <a:solidFill>
                <a:schemeClr val="tx1"/>
              </a:solidFill>
              <a:latin typeface="Cambria Math"/>
              <a:cs typeface="Cambria Math"/>
            </a:endParaRPr>
          </a:p>
          <a:p>
            <a:pPr marL="2463800">
              <a:lnSpc>
                <a:spcPct val="100000"/>
              </a:lnSpc>
              <a:spcBef>
                <a:spcPts val="5"/>
              </a:spcBef>
            </a:pPr>
            <a:r>
              <a:rPr lang="en-IN" sz="2800" spc="-10" dirty="0">
                <a:solidFill>
                  <a:schemeClr val="tx1"/>
                </a:solidFill>
                <a:latin typeface="Cambria Math"/>
                <a:cs typeface="Cambria Math"/>
              </a:rPr>
              <a:t>t-</a:t>
            </a:r>
            <a:r>
              <a:rPr lang="en-IN" sz="2800" dirty="0">
                <a:solidFill>
                  <a:schemeClr val="tx1"/>
                </a:solidFill>
                <a:latin typeface="Cambria Math"/>
                <a:cs typeface="Cambria Math"/>
              </a:rPr>
              <a:t>SNE</a:t>
            </a:r>
            <a:r>
              <a:rPr lang="en-IN" sz="2800" spc="25" dirty="0">
                <a:solidFill>
                  <a:schemeClr val="tx1"/>
                </a:solidFill>
                <a:latin typeface="Cambria Math"/>
                <a:cs typeface="Cambria Math"/>
              </a:rPr>
              <a:t> </a:t>
            </a:r>
            <a:r>
              <a:rPr lang="en-IN" sz="2800" spc="-10" dirty="0">
                <a:solidFill>
                  <a:schemeClr val="tx1"/>
                </a:solidFill>
                <a:latin typeface="Cambria Math"/>
                <a:cs typeface="Cambria Math"/>
              </a:rPr>
              <a:t>visualization</a:t>
            </a:r>
            <a:r>
              <a:rPr lang="en-IN" sz="2800" spc="-75" dirty="0">
                <a:solidFill>
                  <a:schemeClr val="tx1"/>
                </a:solidFill>
                <a:latin typeface="Cambria Math"/>
                <a:cs typeface="Cambria Math"/>
              </a:rPr>
              <a:t> </a:t>
            </a:r>
            <a:r>
              <a:rPr lang="en-IN" sz="2800" dirty="0">
                <a:solidFill>
                  <a:schemeClr val="tx1"/>
                </a:solidFill>
                <a:latin typeface="Cambria Math"/>
                <a:cs typeface="Cambria Math"/>
              </a:rPr>
              <a:t>shows</a:t>
            </a:r>
            <a:r>
              <a:rPr lang="en-IN" sz="2800" spc="-50" dirty="0">
                <a:solidFill>
                  <a:schemeClr val="tx1"/>
                </a:solidFill>
                <a:latin typeface="Cambria Math"/>
                <a:cs typeface="Cambria Math"/>
              </a:rPr>
              <a:t> </a:t>
            </a:r>
            <a:r>
              <a:rPr lang="en-IN" sz="2800" dirty="0">
                <a:solidFill>
                  <a:schemeClr val="tx1"/>
                </a:solidFill>
                <a:latin typeface="Cambria Math"/>
                <a:cs typeface="Cambria Math"/>
              </a:rPr>
              <a:t>real</a:t>
            </a:r>
            <a:r>
              <a:rPr lang="en-IN" sz="2800" spc="-25" dirty="0">
                <a:solidFill>
                  <a:schemeClr val="tx1"/>
                </a:solidFill>
                <a:latin typeface="Cambria Math"/>
                <a:cs typeface="Cambria Math"/>
              </a:rPr>
              <a:t> </a:t>
            </a:r>
            <a:r>
              <a:rPr lang="en-IN" sz="2800" dirty="0">
                <a:solidFill>
                  <a:schemeClr val="tx1"/>
                </a:solidFill>
                <a:latin typeface="Cambria Math"/>
                <a:cs typeface="Cambria Math"/>
              </a:rPr>
              <a:t>&amp;</a:t>
            </a:r>
            <a:r>
              <a:rPr lang="en-IN" sz="2800" spc="-40" dirty="0">
                <a:solidFill>
                  <a:schemeClr val="tx1"/>
                </a:solidFill>
                <a:latin typeface="Cambria Math"/>
                <a:cs typeface="Cambria Math"/>
              </a:rPr>
              <a:t> </a:t>
            </a:r>
            <a:r>
              <a:rPr lang="en-IN" sz="2800" dirty="0">
                <a:solidFill>
                  <a:schemeClr val="tx1"/>
                </a:solidFill>
                <a:latin typeface="Cambria Math"/>
                <a:cs typeface="Cambria Math"/>
              </a:rPr>
              <a:t>synthetic</a:t>
            </a:r>
            <a:r>
              <a:rPr lang="en-IN" sz="2800" spc="-65" dirty="0">
                <a:solidFill>
                  <a:schemeClr val="tx1"/>
                </a:solidFill>
                <a:latin typeface="Cambria Math"/>
                <a:cs typeface="Cambria Math"/>
              </a:rPr>
              <a:t> </a:t>
            </a:r>
            <a:r>
              <a:rPr lang="en-IN" sz="2800" dirty="0">
                <a:solidFill>
                  <a:schemeClr val="tx1"/>
                </a:solidFill>
                <a:latin typeface="Cambria Math"/>
                <a:cs typeface="Cambria Math"/>
              </a:rPr>
              <a:t>data</a:t>
            </a:r>
            <a:r>
              <a:rPr lang="en-IN" sz="2800" spc="-15" dirty="0">
                <a:solidFill>
                  <a:schemeClr val="tx1"/>
                </a:solidFill>
                <a:latin typeface="Cambria Math"/>
                <a:cs typeface="Cambria Math"/>
              </a:rPr>
              <a:t> </a:t>
            </a:r>
            <a:r>
              <a:rPr lang="en-IN" sz="2800" dirty="0">
                <a:solidFill>
                  <a:schemeClr val="tx1"/>
                </a:solidFill>
                <a:latin typeface="Cambria Math"/>
                <a:cs typeface="Cambria Math"/>
              </a:rPr>
              <a:t>cluster</a:t>
            </a:r>
            <a:r>
              <a:rPr lang="en-IN" sz="2800" spc="-15" dirty="0">
                <a:solidFill>
                  <a:schemeClr val="tx1"/>
                </a:solidFill>
                <a:latin typeface="Cambria Math"/>
                <a:cs typeface="Cambria Math"/>
              </a:rPr>
              <a:t> </a:t>
            </a:r>
            <a:r>
              <a:rPr lang="en-IN" sz="2800" spc="-30" dirty="0">
                <a:solidFill>
                  <a:schemeClr val="tx1"/>
                </a:solidFill>
                <a:latin typeface="Cambria Math"/>
                <a:cs typeface="Cambria Math"/>
              </a:rPr>
              <a:t>together,</a:t>
            </a:r>
            <a:r>
              <a:rPr lang="en-IN" sz="2800" spc="-45" dirty="0">
                <a:solidFill>
                  <a:schemeClr val="tx1"/>
                </a:solidFill>
                <a:latin typeface="Cambria Math"/>
                <a:cs typeface="Cambria Math"/>
              </a:rPr>
              <a:t> </a:t>
            </a:r>
            <a:r>
              <a:rPr lang="en-IN" sz="2800" dirty="0">
                <a:solidFill>
                  <a:schemeClr val="tx1"/>
                </a:solidFill>
                <a:latin typeface="Cambria Math"/>
                <a:cs typeface="Cambria Math"/>
              </a:rPr>
              <a:t>confirming</a:t>
            </a:r>
            <a:r>
              <a:rPr lang="en-IN" sz="2800" spc="-30" dirty="0">
                <a:solidFill>
                  <a:schemeClr val="tx1"/>
                </a:solidFill>
                <a:latin typeface="Cambria Math"/>
                <a:cs typeface="Cambria Math"/>
              </a:rPr>
              <a:t> </a:t>
            </a:r>
            <a:r>
              <a:rPr lang="en-IN" sz="2800" spc="-10" dirty="0">
                <a:solidFill>
                  <a:schemeClr val="tx1"/>
                </a:solidFill>
                <a:latin typeface="Cambria Math"/>
                <a:cs typeface="Cambria Math"/>
              </a:rPr>
              <a:t>realism.</a:t>
            </a:r>
            <a:endParaRPr lang="en-IN" sz="2800" dirty="0">
              <a:solidFill>
                <a:schemeClr val="tx1"/>
              </a:solidFill>
              <a:latin typeface="Cambria Math"/>
              <a:cs typeface="Cambria Math"/>
            </a:endParaRPr>
          </a:p>
        </p:txBody>
      </p:sp>
      <p:sp>
        <p:nvSpPr>
          <p:cNvPr id="4" name="object 2"/>
          <p:cNvSpPr txBox="1">
            <a:spLocks/>
          </p:cNvSpPr>
          <p:nvPr/>
        </p:nvSpPr>
        <p:spPr>
          <a:xfrm>
            <a:off x="304800" y="228600"/>
            <a:ext cx="4008755" cy="566436"/>
          </a:xfrm>
          <a:prstGeom prst="rect">
            <a:avLst/>
          </a:prstGeom>
        </p:spPr>
        <p:txBody>
          <a:bodyPr vert="horz" wrap="square" lIns="0" tIns="134238" rIns="0" bIns="0" rtlCol="0">
            <a:spAutoFit/>
          </a:bodyPr>
          <a:lstStyle>
            <a:lvl1pPr>
              <a:defRPr>
                <a:latin typeface="+mj-lt"/>
                <a:ea typeface="+mj-ea"/>
                <a:cs typeface="+mj-cs"/>
              </a:defRPr>
            </a:lvl1pPr>
          </a:lstStyle>
          <a:p>
            <a:pPr marL="146050">
              <a:spcBef>
                <a:spcPts val="130"/>
              </a:spcBef>
            </a:pPr>
            <a:r>
              <a:rPr lang="en-IN" sz="2800" b="1" spc="-95" dirty="0">
                <a:latin typeface="Cambria Math" panose="02040503050406030204" pitchFamily="18" charset="0"/>
                <a:ea typeface="Cambria Math" panose="02040503050406030204" pitchFamily="18" charset="0"/>
              </a:rPr>
              <a:t>Performance</a:t>
            </a:r>
            <a:r>
              <a:rPr lang="en-IN" sz="2800" b="1" spc="30" dirty="0">
                <a:latin typeface="Cambria Math" panose="02040503050406030204" pitchFamily="18" charset="0"/>
                <a:ea typeface="Cambria Math" panose="02040503050406030204" pitchFamily="18" charset="0"/>
              </a:rPr>
              <a:t> </a:t>
            </a:r>
            <a:r>
              <a:rPr lang="en-IN" sz="2800" b="1" spc="-90" dirty="0">
                <a:latin typeface="Cambria Math" panose="02040503050406030204" pitchFamily="18" charset="0"/>
                <a:ea typeface="Cambria Math" panose="02040503050406030204" pitchFamily="18" charset="0"/>
              </a:rPr>
              <a:t>Evaluation</a:t>
            </a:r>
            <a:r>
              <a:rPr lang="en-IN" sz="2800" b="1" spc="-60" dirty="0">
                <a:latin typeface="Cambria Math" panose="02040503050406030204" pitchFamily="18" charset="0"/>
                <a:ea typeface="Cambria Math" panose="02040503050406030204" pitchFamily="18" charset="0"/>
              </a:rPr>
              <a:t> </a:t>
            </a:r>
            <a:r>
              <a:rPr lang="en-IN" sz="2800" b="1" spc="-25" dirty="0">
                <a:latin typeface="Cambria Math" panose="02040503050406030204" pitchFamily="18" charset="0"/>
                <a:ea typeface="Cambria Math" panose="02040503050406030204" pitchFamily="18" charset="0"/>
              </a:rPr>
              <a:t>:-</a:t>
            </a:r>
            <a:endParaRPr lang="en-IN" sz="2800" b="1"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A0C3BA12-66B8-94C7-FDD6-EF9DA5A9137A}"/>
              </a:ext>
            </a:extLst>
          </p:cNvPr>
          <p:cNvPicPr>
            <a:picLocks noChangeAspect="1"/>
          </p:cNvPicPr>
          <p:nvPr/>
        </p:nvPicPr>
        <p:blipFill>
          <a:blip r:embed="rId2">
            <a:extLst>
              <a:ext uri="{28A0092B-C50C-407E-A947-70E740481C1C}">
                <a14:useLocalDpi xmlns:a14="http://schemas.microsoft.com/office/drawing/2010/main" val="0"/>
              </a:ext>
            </a:extLst>
          </a:blip>
          <a:srcRect l="20630" t="12706" r="19979" b="6491"/>
          <a:stretch/>
        </p:blipFill>
        <p:spPr>
          <a:xfrm>
            <a:off x="6096000" y="609600"/>
            <a:ext cx="5791200" cy="5410200"/>
          </a:xfrm>
          <a:prstGeom prst="rect">
            <a:avLst/>
          </a:prstGeom>
        </p:spPr>
      </p:pic>
    </p:spTree>
    <p:extLst>
      <p:ext uri="{BB962C8B-B14F-4D97-AF65-F5344CB8AC3E}">
        <p14:creationId xmlns:p14="http://schemas.microsoft.com/office/powerpoint/2010/main" val="4175373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B09C9C-A7A9-B7D4-2C5C-64A6307692AA}"/>
              </a:ext>
            </a:extLst>
          </p:cNvPr>
          <p:cNvSpPr txBox="1"/>
          <p:nvPr/>
        </p:nvSpPr>
        <p:spPr>
          <a:xfrm>
            <a:off x="457200" y="165638"/>
            <a:ext cx="11277600" cy="6526723"/>
          </a:xfrm>
          <a:prstGeom prst="rect">
            <a:avLst/>
          </a:prstGeom>
          <a:noFill/>
        </p:spPr>
        <p:txBody>
          <a:bodyPr wrap="square">
            <a:spAutoFit/>
          </a:bodyPr>
          <a:lstStyle/>
          <a:p>
            <a:pPr algn="just">
              <a:lnSpc>
                <a:spcPct val="115000"/>
              </a:lnSpc>
              <a:spcAft>
                <a:spcPts val="1000"/>
              </a:spcAft>
              <a:buNone/>
            </a:pPr>
            <a:r>
              <a:rPr lang="en-US" sz="2800" b="1" kern="0" dirty="0">
                <a:effectLst/>
                <a:latin typeface="Cambria Math" panose="02040503050406030204" pitchFamily="18" charset="0"/>
                <a:ea typeface="Cambria Math" panose="02040503050406030204" pitchFamily="18" charset="0"/>
                <a:cs typeface="Times New Roman" panose="02020603050405020304" pitchFamily="18" charset="0"/>
              </a:rPr>
              <a:t>Classification Metrics:</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1. Accuracy: Accuracy = (TP + TN) / (TP + TN + FP + FN)</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2. Precision: Precision = TP / (TP + FP)</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3. Recall: Recall = TP / (TP + FN)</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4. F1-Score: F1-Score = 2 * (Precision * Recall) / (Precision + Recall)</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b="1" kern="0" dirty="0">
                <a:effectLst/>
                <a:latin typeface="Cambria Math" panose="02040503050406030204" pitchFamily="18" charset="0"/>
                <a:ea typeface="Cambria Math" panose="02040503050406030204" pitchFamily="18" charset="0"/>
                <a:cs typeface="Times New Roman" panose="02020603050405020304" pitchFamily="18" charset="0"/>
              </a:rPr>
              <a:t> </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b="1" kern="0" dirty="0">
                <a:effectLst/>
                <a:latin typeface="Cambria Math" panose="02040503050406030204" pitchFamily="18" charset="0"/>
                <a:ea typeface="Cambria Math" panose="02040503050406030204" pitchFamily="18" charset="0"/>
                <a:cs typeface="Times New Roman" panose="02020603050405020304" pitchFamily="18" charset="0"/>
              </a:rPr>
              <a:t>Multi-Class Classification Metrics:</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buNone/>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1. Confusion Matrix: A table used to evaluate the performance of a classification model.</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15000"/>
              </a:lnSpc>
              <a:spcAft>
                <a:spcPts val="1000"/>
              </a:spcAft>
            </a:pPr>
            <a:r>
              <a:rPr lang="en-US" sz="2800" kern="0" dirty="0">
                <a:effectLst/>
                <a:latin typeface="Cambria Math" panose="02040503050406030204" pitchFamily="18" charset="0"/>
                <a:ea typeface="Cambria Math" panose="02040503050406030204" pitchFamily="18" charset="0"/>
                <a:cs typeface="Times New Roman" panose="02020603050405020304" pitchFamily="18" charset="0"/>
              </a:rPr>
              <a:t>2. Classification Accuracy: Accuracy = (∑ diagonal elements of confusion matrix) / (∑ all elements of confusion matrix)</a:t>
            </a:r>
            <a:endParaRPr lang="en-IN" sz="28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6869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54940" y="228600"/>
            <a:ext cx="11882120" cy="5617563"/>
          </a:xfrm>
          <a:prstGeom prst="rect">
            <a:avLst/>
          </a:prstGeom>
        </p:spPr>
        <p:txBody>
          <a:bodyPr vert="horz" wrap="square" lIns="0" tIns="15875" rIns="0" bIns="0" rtlCol="0">
            <a:spAutoFit/>
          </a:bodyPr>
          <a:lstStyle/>
          <a:p>
            <a:pPr>
              <a:lnSpc>
                <a:spcPct val="100000"/>
              </a:lnSpc>
              <a:spcBef>
                <a:spcPts val="2340"/>
              </a:spcBef>
            </a:pPr>
            <a:endParaRPr sz="2400" b="1" dirty="0">
              <a:solidFill>
                <a:schemeClr val="tx1"/>
              </a:solidFill>
              <a:latin typeface="Cambria Math"/>
              <a:cs typeface="Cambria Math"/>
            </a:endParaRPr>
          </a:p>
          <a:p>
            <a:pPr marL="12700">
              <a:lnSpc>
                <a:spcPct val="100000"/>
              </a:lnSpc>
            </a:pPr>
            <a:r>
              <a:rPr sz="3200" b="1" spc="-75" dirty="0">
                <a:solidFill>
                  <a:schemeClr val="tx1"/>
                </a:solidFill>
                <a:latin typeface="Cambria Math"/>
                <a:cs typeface="Cambria Math"/>
              </a:rPr>
              <a:t>Conclusion</a:t>
            </a:r>
            <a:r>
              <a:rPr sz="3200" b="1" spc="-65" dirty="0">
                <a:solidFill>
                  <a:schemeClr val="tx1"/>
                </a:solidFill>
                <a:latin typeface="Cambria Math"/>
                <a:cs typeface="Cambria Math"/>
              </a:rPr>
              <a:t> </a:t>
            </a:r>
            <a:r>
              <a:rPr sz="3200" b="1" spc="-25" dirty="0">
                <a:solidFill>
                  <a:schemeClr val="tx1"/>
                </a:solidFill>
                <a:latin typeface="Cambria Math"/>
                <a:cs typeface="Cambria Math"/>
              </a:rPr>
              <a:t>:-</a:t>
            </a:r>
            <a:endParaRPr sz="3200" b="1" dirty="0">
              <a:solidFill>
                <a:schemeClr val="tx1"/>
              </a:solidFill>
              <a:latin typeface="Cambria Math"/>
              <a:cs typeface="Cambria Math"/>
            </a:endParaRPr>
          </a:p>
          <a:p>
            <a:pPr marL="2026920" indent="-285750">
              <a:lnSpc>
                <a:spcPct val="100000"/>
              </a:lnSpc>
              <a:spcBef>
                <a:spcPts val="2380"/>
              </a:spcBef>
              <a:buFont typeface="Wingdings"/>
              <a:buChar char=""/>
              <a:tabLst>
                <a:tab pos="2026920" algn="l"/>
              </a:tabLst>
            </a:pPr>
            <a:r>
              <a:rPr lang="en-IN" sz="3200" dirty="0">
                <a:solidFill>
                  <a:schemeClr val="tx1"/>
                </a:solidFill>
                <a:latin typeface="Cambria Math"/>
                <a:cs typeface="Cambria Math"/>
              </a:rPr>
              <a:t>Findings</a:t>
            </a:r>
            <a:r>
              <a:rPr lang="en-IN" sz="3200" spc="-70" dirty="0">
                <a:solidFill>
                  <a:schemeClr val="tx1"/>
                </a:solidFill>
                <a:latin typeface="Cambria Math"/>
                <a:cs typeface="Cambria Math"/>
              </a:rPr>
              <a:t> </a:t>
            </a:r>
            <a:r>
              <a:rPr lang="en-IN" sz="3200" spc="-50" dirty="0">
                <a:solidFill>
                  <a:schemeClr val="tx1"/>
                </a:solidFill>
                <a:latin typeface="Cambria Math"/>
                <a:cs typeface="Cambria Math"/>
              </a:rPr>
              <a:t>:</a:t>
            </a:r>
            <a:endParaRPr lang="en-IN" sz="3200" dirty="0">
              <a:solidFill>
                <a:schemeClr val="tx1"/>
              </a:solidFill>
              <a:latin typeface="Cambria Math"/>
              <a:cs typeface="Cambria Math"/>
            </a:endParaRPr>
          </a:p>
          <a:p>
            <a:pPr marL="1741170" marR="92710" indent="611505">
              <a:lnSpc>
                <a:spcPct val="100000"/>
              </a:lnSpc>
              <a:spcBef>
                <a:spcPts val="5"/>
              </a:spcBef>
            </a:pPr>
            <a:r>
              <a:rPr lang="en-US" sz="3200" dirty="0">
                <a:latin typeface="Cambria Math" panose="02040503050406030204" pitchFamily="18" charset="0"/>
                <a:ea typeface="Cambria Math" panose="02040503050406030204" pitchFamily="18" charset="0"/>
              </a:rPr>
              <a:t> Deep learning models (CNN) trained with synthetic data showed higher accuracy than models trained only on real </a:t>
            </a:r>
            <a:r>
              <a:rPr lang="en-US" sz="3200" dirty="0" err="1">
                <a:latin typeface="Cambria Math" panose="02040503050406030204" pitchFamily="18" charset="0"/>
                <a:ea typeface="Cambria Math" panose="02040503050406030204" pitchFamily="18" charset="0"/>
              </a:rPr>
              <a:t>data.Accuracy</a:t>
            </a:r>
            <a:r>
              <a:rPr lang="en-US" sz="3200" dirty="0">
                <a:latin typeface="Cambria Math" panose="02040503050406030204" pitchFamily="18" charset="0"/>
                <a:ea typeface="Cambria Math" panose="02040503050406030204" pitchFamily="18" charset="0"/>
              </a:rPr>
              <a:t> gain: 5-10% improvement after augmenting using CGAN training data with synthetic EEG-</a:t>
            </a:r>
            <a:r>
              <a:rPr lang="en-US" sz="3200" dirty="0" err="1">
                <a:latin typeface="Cambria Math" panose="02040503050406030204" pitchFamily="18" charset="0"/>
                <a:ea typeface="Cambria Math" panose="02040503050406030204" pitchFamily="18" charset="0"/>
              </a:rPr>
              <a:t>fNIRS</a:t>
            </a:r>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signals.Hybrid</a:t>
            </a:r>
            <a:r>
              <a:rPr lang="en-US" sz="3200" dirty="0">
                <a:latin typeface="Cambria Math" panose="02040503050406030204" pitchFamily="18" charset="0"/>
                <a:ea typeface="Cambria Math" panose="02040503050406030204" pitchFamily="18" charset="0"/>
              </a:rPr>
              <a:t> EEG-</a:t>
            </a:r>
            <a:r>
              <a:rPr lang="en-US" sz="3200" dirty="0" err="1">
                <a:latin typeface="Cambria Math" panose="02040503050406030204" pitchFamily="18" charset="0"/>
                <a:ea typeface="Cambria Math" panose="02040503050406030204" pitchFamily="18" charset="0"/>
              </a:rPr>
              <a:t>fNIRS</a:t>
            </a:r>
            <a:r>
              <a:rPr lang="en-US" sz="3200" dirty="0">
                <a:latin typeface="Cambria Math" panose="02040503050406030204" pitchFamily="18" charset="0"/>
                <a:ea typeface="Cambria Math" panose="02040503050406030204" pitchFamily="18" charset="0"/>
              </a:rPr>
              <a:t> models outperformed EEG-only models, proving the advantage of using multi-modal </a:t>
            </a:r>
            <a:r>
              <a:rPr lang="en-US" sz="3200" dirty="0" err="1">
                <a:latin typeface="Cambria Math" panose="02040503050406030204" pitchFamily="18" charset="0"/>
                <a:ea typeface="Cambria Math" panose="02040503050406030204" pitchFamily="18" charset="0"/>
              </a:rPr>
              <a:t>data.Model</a:t>
            </a:r>
            <a:r>
              <a:rPr lang="en-US" sz="3200" dirty="0">
                <a:latin typeface="Cambria Math" panose="02040503050406030204" pitchFamily="18" charset="0"/>
                <a:ea typeface="Cambria Math" panose="02040503050406030204" pitchFamily="18" charset="0"/>
              </a:rPr>
              <a:t> Without Augmentation with </a:t>
            </a:r>
            <a:r>
              <a:rPr lang="en-US" sz="3200" dirty="0" err="1">
                <a:latin typeface="Cambria Math" panose="02040503050406030204" pitchFamily="18" charset="0"/>
                <a:ea typeface="Cambria Math" panose="02040503050406030204" pitchFamily="18" charset="0"/>
              </a:rPr>
              <a:t>cGAN</a:t>
            </a:r>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AugmentationCNN</a:t>
            </a:r>
            <a:r>
              <a:rPr lang="en-US" sz="3200" dirty="0">
                <a:latin typeface="Cambria Math" panose="02040503050406030204" pitchFamily="18" charset="0"/>
                <a:ea typeface="Cambria Math" panose="02040503050406030204" pitchFamily="18" charset="0"/>
              </a:rPr>
              <a:t> (EEG-only)75%	</a:t>
            </a:r>
            <a:endParaRPr sz="3200" dirty="0">
              <a:solidFill>
                <a:schemeClr val="tx1"/>
              </a:solidFill>
              <a:latin typeface="Cambria Math"/>
              <a:cs typeface="Cambria Math"/>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96000" y="800100"/>
            <a:ext cx="5791200" cy="5591175"/>
            <a:chOff x="6096000" y="800100"/>
            <a:chExt cx="5791200" cy="5591175"/>
          </a:xfrm>
        </p:grpSpPr>
        <p:pic>
          <p:nvPicPr>
            <p:cNvPr id="3" name="object 3"/>
            <p:cNvPicPr/>
            <p:nvPr/>
          </p:nvPicPr>
          <p:blipFill>
            <a:blip r:embed="rId2" cstate="print"/>
            <a:stretch>
              <a:fillRect/>
            </a:stretch>
          </p:blipFill>
          <p:spPr>
            <a:xfrm>
              <a:off x="6096000" y="800100"/>
              <a:ext cx="5791200" cy="4152900"/>
            </a:xfrm>
            <a:prstGeom prst="rect">
              <a:avLst/>
            </a:prstGeom>
          </p:spPr>
        </p:pic>
        <p:pic>
          <p:nvPicPr>
            <p:cNvPr id="4" name="object 4"/>
            <p:cNvPicPr/>
            <p:nvPr/>
          </p:nvPicPr>
          <p:blipFill>
            <a:blip r:embed="rId3" cstate="print"/>
            <a:stretch>
              <a:fillRect/>
            </a:stretch>
          </p:blipFill>
          <p:spPr>
            <a:xfrm>
              <a:off x="6315074" y="5257800"/>
              <a:ext cx="5038725" cy="1133475"/>
            </a:xfrm>
            <a:prstGeom prst="rect">
              <a:avLst/>
            </a:prstGeom>
          </p:spPr>
        </p:pic>
      </p:grpSp>
      <p:sp>
        <p:nvSpPr>
          <p:cNvPr id="5" name="object 5"/>
          <p:cNvSpPr txBox="1">
            <a:spLocks noGrp="1"/>
          </p:cNvSpPr>
          <p:nvPr>
            <p:ph type="title"/>
          </p:nvPr>
        </p:nvSpPr>
        <p:spPr>
          <a:xfrm>
            <a:off x="182245" y="7311"/>
            <a:ext cx="8363584" cy="760519"/>
          </a:xfrm>
          <a:prstGeom prst="rect">
            <a:avLst/>
          </a:prstGeom>
        </p:spPr>
        <p:txBody>
          <a:bodyPr vert="horz" wrap="square" lIns="0" tIns="265484" rIns="0" bIns="0" rtlCol="0">
            <a:spAutoFit/>
          </a:bodyPr>
          <a:lstStyle/>
          <a:p>
            <a:pPr marL="52069">
              <a:lnSpc>
                <a:spcPct val="100000"/>
              </a:lnSpc>
              <a:spcBef>
                <a:spcPts val="130"/>
              </a:spcBef>
            </a:pPr>
            <a:r>
              <a:rPr sz="3200" b="1" spc="-254" dirty="0">
                <a:latin typeface="Cambria Math" panose="02040503050406030204" pitchFamily="18" charset="0"/>
                <a:ea typeface="Cambria Math" panose="02040503050406030204" pitchFamily="18" charset="0"/>
                <a:cs typeface="Times New Roman"/>
              </a:rPr>
              <a:t>MI</a:t>
            </a:r>
            <a:r>
              <a:rPr sz="3200" b="1" spc="2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2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EEG</a:t>
            </a:r>
            <a:r>
              <a:rPr sz="3200" b="1" spc="35" dirty="0">
                <a:latin typeface="Cambria Math" panose="02040503050406030204" pitchFamily="18" charset="0"/>
                <a:ea typeface="Cambria Math" panose="02040503050406030204" pitchFamily="18" charset="0"/>
                <a:cs typeface="Times New Roman"/>
              </a:rPr>
              <a:t> </a:t>
            </a:r>
            <a:r>
              <a:rPr sz="3200" b="1" spc="85" dirty="0">
                <a:latin typeface="Cambria Math" panose="02040503050406030204" pitchFamily="18" charset="0"/>
                <a:ea typeface="Cambria Math" panose="02040503050406030204" pitchFamily="18" charset="0"/>
                <a:cs typeface="Times New Roman"/>
              </a:rPr>
              <a:t>&amp;</a:t>
            </a:r>
            <a:r>
              <a:rPr sz="3200" b="1" spc="80" dirty="0">
                <a:latin typeface="Cambria Math" panose="02040503050406030204" pitchFamily="18" charset="0"/>
                <a:ea typeface="Cambria Math" panose="02040503050406030204" pitchFamily="18" charset="0"/>
                <a:cs typeface="Times New Roman"/>
              </a:rPr>
              <a:t> </a:t>
            </a:r>
            <a:r>
              <a:rPr sz="3200" b="1" spc="-254" dirty="0">
                <a:latin typeface="Cambria Math" panose="02040503050406030204" pitchFamily="18" charset="0"/>
                <a:ea typeface="Cambria Math" panose="02040503050406030204" pitchFamily="18" charset="0"/>
                <a:cs typeface="Times New Roman"/>
              </a:rPr>
              <a:t>MI</a:t>
            </a:r>
            <a:r>
              <a:rPr sz="3200" b="1" spc="-1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25" dirty="0">
                <a:latin typeface="Cambria Math" panose="02040503050406030204" pitchFamily="18" charset="0"/>
                <a:ea typeface="Cambria Math" panose="02040503050406030204" pitchFamily="18" charset="0"/>
                <a:cs typeface="Times New Roman"/>
              </a:rPr>
              <a:t> </a:t>
            </a:r>
            <a:r>
              <a:rPr sz="3200" b="1" spc="-65" dirty="0">
                <a:latin typeface="Cambria Math" panose="02040503050406030204" pitchFamily="18" charset="0"/>
                <a:ea typeface="Cambria Math" panose="02040503050406030204" pitchFamily="18" charset="0"/>
                <a:cs typeface="Times New Roman"/>
              </a:rPr>
              <a:t>FNIRS</a:t>
            </a:r>
            <a:r>
              <a:rPr sz="3200" b="1" spc="15" dirty="0">
                <a:latin typeface="Cambria Math" panose="02040503050406030204" pitchFamily="18" charset="0"/>
                <a:ea typeface="Cambria Math" panose="02040503050406030204" pitchFamily="18" charset="0"/>
                <a:cs typeface="Times New Roman"/>
              </a:rPr>
              <a:t> </a:t>
            </a:r>
            <a:r>
              <a:rPr sz="3200" b="1" spc="-25" dirty="0">
                <a:latin typeface="Cambria Math" panose="02040503050406030204" pitchFamily="18" charset="0"/>
                <a:ea typeface="Cambria Math" panose="02040503050406030204" pitchFamily="18" charset="0"/>
                <a:cs typeface="Times New Roman"/>
              </a:rPr>
              <a:t>:-</a:t>
            </a:r>
            <a:endParaRPr sz="3200" b="1" dirty="0">
              <a:latin typeface="Cambria Math" panose="02040503050406030204" pitchFamily="18" charset="0"/>
              <a:ea typeface="Cambria Math" panose="02040503050406030204" pitchFamily="18" charset="0"/>
              <a:cs typeface="Times New Roman"/>
            </a:endParaRPr>
          </a:p>
        </p:txBody>
      </p:sp>
      <p:pic>
        <p:nvPicPr>
          <p:cNvPr id="6" name="object 6"/>
          <p:cNvPicPr/>
          <p:nvPr/>
        </p:nvPicPr>
        <p:blipFill>
          <a:blip r:embed="rId4" cstate="print"/>
          <a:stretch>
            <a:fillRect/>
          </a:stretch>
        </p:blipFill>
        <p:spPr>
          <a:xfrm>
            <a:off x="228600" y="914401"/>
            <a:ext cx="5334000" cy="5715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295400"/>
            <a:ext cx="12039600" cy="5862065"/>
            <a:chOff x="0" y="1438276"/>
            <a:chExt cx="11849100" cy="4910136"/>
          </a:xfrm>
        </p:grpSpPr>
        <p:pic>
          <p:nvPicPr>
            <p:cNvPr id="3" name="object 3"/>
            <p:cNvPicPr/>
            <p:nvPr/>
          </p:nvPicPr>
          <p:blipFill>
            <a:blip r:embed="rId2" cstate="print"/>
            <a:stretch>
              <a:fillRect/>
            </a:stretch>
          </p:blipFill>
          <p:spPr>
            <a:xfrm>
              <a:off x="547687" y="1438276"/>
              <a:ext cx="11301413" cy="2676226"/>
            </a:xfrm>
            <a:prstGeom prst="rect">
              <a:avLst/>
            </a:prstGeom>
          </p:spPr>
        </p:pic>
        <p:pic>
          <p:nvPicPr>
            <p:cNvPr id="5" name="object 5"/>
            <p:cNvPicPr/>
            <p:nvPr/>
          </p:nvPicPr>
          <p:blipFill>
            <a:blip r:embed="rId3" cstate="print"/>
            <a:stretch>
              <a:fillRect/>
            </a:stretch>
          </p:blipFill>
          <p:spPr>
            <a:xfrm>
              <a:off x="0" y="5591175"/>
              <a:ext cx="547687" cy="481012"/>
            </a:xfrm>
            <a:prstGeom prst="rect">
              <a:avLst/>
            </a:prstGeom>
          </p:spPr>
        </p:pic>
        <p:pic>
          <p:nvPicPr>
            <p:cNvPr id="6" name="object 6"/>
            <p:cNvPicPr/>
            <p:nvPr/>
          </p:nvPicPr>
          <p:blipFill>
            <a:blip r:embed="rId3" cstate="print"/>
            <a:stretch>
              <a:fillRect/>
            </a:stretch>
          </p:blipFill>
          <p:spPr>
            <a:xfrm>
              <a:off x="0" y="5867400"/>
              <a:ext cx="547687" cy="481012"/>
            </a:xfrm>
            <a:prstGeom prst="rect">
              <a:avLst/>
            </a:prstGeom>
          </p:spPr>
        </p:pic>
      </p:grpSp>
      <p:sp>
        <p:nvSpPr>
          <p:cNvPr id="7" name="object 7"/>
          <p:cNvSpPr txBox="1">
            <a:spLocks noGrp="1"/>
          </p:cNvSpPr>
          <p:nvPr>
            <p:ph type="title"/>
          </p:nvPr>
        </p:nvSpPr>
        <p:spPr>
          <a:xfrm>
            <a:off x="228600" y="-152400"/>
            <a:ext cx="8363584" cy="889657"/>
          </a:xfrm>
          <a:prstGeom prst="rect">
            <a:avLst/>
          </a:prstGeom>
        </p:spPr>
        <p:txBody>
          <a:bodyPr vert="horz" wrap="square" lIns="0" tIns="393373" rIns="0" bIns="0" rtlCol="0">
            <a:spAutoFit/>
          </a:bodyPr>
          <a:lstStyle/>
          <a:p>
            <a:pPr marL="474345">
              <a:lnSpc>
                <a:spcPct val="100000"/>
              </a:lnSpc>
              <a:spcBef>
                <a:spcPts val="130"/>
              </a:spcBef>
            </a:pPr>
            <a:r>
              <a:rPr sz="3200" b="1" spc="-140" dirty="0">
                <a:latin typeface="Cambria Math" panose="02040503050406030204" pitchFamily="18" charset="0"/>
                <a:ea typeface="Cambria Math" panose="02040503050406030204" pitchFamily="18" charset="0"/>
                <a:cs typeface="Times New Roman"/>
              </a:rPr>
              <a:t>OUTPUT</a:t>
            </a:r>
            <a:r>
              <a:rPr sz="3200" b="1" spc="-25" dirty="0">
                <a:latin typeface="Cambria Math" panose="02040503050406030204" pitchFamily="18" charset="0"/>
                <a:ea typeface="Cambria Math" panose="02040503050406030204" pitchFamily="18" charset="0"/>
                <a:cs typeface="Times New Roman"/>
              </a:rPr>
              <a:t> :-</a:t>
            </a:r>
            <a:endParaRPr sz="3200" b="1" dirty="0">
              <a:latin typeface="Cambria Math" panose="02040503050406030204" pitchFamily="18" charset="0"/>
              <a:ea typeface="Cambria Math" panose="02040503050406030204" pitchFamily="18" charset="0"/>
              <a:cs typeface="Times New Roman"/>
            </a:endParaRPr>
          </a:p>
        </p:txBody>
      </p:sp>
      <p:sp>
        <p:nvSpPr>
          <p:cNvPr id="9" name="TextBox 8">
            <a:extLst>
              <a:ext uri="{FF2B5EF4-FFF2-40B4-BE49-F238E27FC236}">
                <a16:creationId xmlns:a16="http://schemas.microsoft.com/office/drawing/2014/main" id="{36910973-3C76-4E0C-0289-EA5130F4FFFB}"/>
              </a:ext>
            </a:extLst>
          </p:cNvPr>
          <p:cNvSpPr txBox="1"/>
          <p:nvPr/>
        </p:nvSpPr>
        <p:spPr>
          <a:xfrm>
            <a:off x="13504" y="5366281"/>
            <a:ext cx="12192000" cy="1200329"/>
          </a:xfrm>
          <a:prstGeom prst="rect">
            <a:avLst/>
          </a:prstGeom>
          <a:solidFill>
            <a:schemeClr val="bg1"/>
          </a:solidFill>
        </p:spPr>
        <p:txBody>
          <a:bodyPr wrap="square">
            <a:spAutoFit/>
          </a:bodyPr>
          <a:lstStyle/>
          <a:p>
            <a:r>
              <a:rPr lang="en-IN" b="1" i="0" dirty="0">
                <a:solidFill>
                  <a:srgbClr val="1F1F1F"/>
                </a:solidFill>
                <a:effectLst/>
                <a:latin typeface="Courier New" panose="02070309020205020404" pitchFamily="49" charset="0"/>
              </a:rPr>
              <a:t>5/5</a:t>
            </a:r>
            <a:r>
              <a:rPr lang="en-IN" b="0" i="0" dirty="0">
                <a:solidFill>
                  <a:srgbClr val="1F1F1F"/>
                </a:solidFill>
                <a:effectLst/>
                <a:latin typeface="Courier New" panose="02070309020205020404" pitchFamily="49" charset="0"/>
              </a:rPr>
              <a:t> </a:t>
            </a:r>
            <a:r>
              <a:rPr lang="en-IN" b="0" i="0" dirty="0">
                <a:solidFill>
                  <a:srgbClr val="006400"/>
                </a:solidFill>
                <a:effectLst/>
                <a:latin typeface="Courier New" panose="02070309020205020404" pitchFamily="49" charset="0"/>
              </a:rPr>
              <a:t>━━━━━━━━━━━━━━━━━━━━</a:t>
            </a:r>
            <a:r>
              <a:rPr lang="en-IN" b="0" i="0" dirty="0">
                <a:solidFill>
                  <a:srgbClr val="1F1F1F"/>
                </a:solidFill>
                <a:effectLst/>
                <a:latin typeface="Courier New" panose="02070309020205020404" pitchFamily="49" charset="0"/>
              </a:rPr>
              <a:t> </a:t>
            </a:r>
            <a:r>
              <a:rPr lang="en-IN" b="1" i="0" dirty="0">
                <a:solidFill>
                  <a:srgbClr val="1F1F1F"/>
                </a:solidFill>
                <a:effectLst/>
                <a:latin typeface="Courier New" panose="02070309020205020404" pitchFamily="49" charset="0"/>
              </a:rPr>
              <a:t>0s</a:t>
            </a:r>
            <a:r>
              <a:rPr lang="en-IN" b="0" i="0" dirty="0">
                <a:solidFill>
                  <a:srgbClr val="1F1F1F"/>
                </a:solidFill>
                <a:effectLst/>
                <a:latin typeface="Courier New" panose="02070309020205020404" pitchFamily="49" charset="0"/>
              </a:rPr>
              <a:t> 87ms/step - accuracy: 0.8239 - loss: 1.1418 </a:t>
            </a:r>
          </a:p>
          <a:p>
            <a:r>
              <a:rPr lang="en-IN" b="1" i="0" dirty="0">
                <a:solidFill>
                  <a:srgbClr val="1F1F1F"/>
                </a:solidFill>
                <a:effectLst/>
                <a:latin typeface="Courier New" panose="02070309020205020404" pitchFamily="49" charset="0"/>
              </a:rPr>
              <a:t>20/20</a:t>
            </a:r>
            <a:r>
              <a:rPr lang="en-IN" b="0" i="0" dirty="0">
                <a:solidFill>
                  <a:srgbClr val="1F1F1F"/>
                </a:solidFill>
                <a:effectLst/>
                <a:latin typeface="Courier New" panose="02070309020205020404" pitchFamily="49" charset="0"/>
              </a:rPr>
              <a:t> </a:t>
            </a:r>
            <a:r>
              <a:rPr lang="en-IN" b="0" i="0" dirty="0">
                <a:solidFill>
                  <a:srgbClr val="006400"/>
                </a:solidFill>
                <a:effectLst/>
                <a:latin typeface="Courier New" panose="02070309020205020404" pitchFamily="49" charset="0"/>
              </a:rPr>
              <a:t>━━━━━━━━━━━━━━━━━━━━</a:t>
            </a:r>
            <a:r>
              <a:rPr lang="en-IN" b="0" i="0" dirty="0">
                <a:solidFill>
                  <a:srgbClr val="1F1F1F"/>
                </a:solidFill>
                <a:effectLst/>
                <a:latin typeface="Courier New" panose="02070309020205020404" pitchFamily="49" charset="0"/>
              </a:rPr>
              <a:t> </a:t>
            </a:r>
            <a:r>
              <a:rPr lang="en-IN" b="1" i="0" dirty="0">
                <a:solidFill>
                  <a:srgbClr val="1F1F1F"/>
                </a:solidFill>
                <a:effectLst/>
                <a:latin typeface="Courier New" panose="02070309020205020404" pitchFamily="49" charset="0"/>
              </a:rPr>
              <a:t>2s</a:t>
            </a:r>
            <a:r>
              <a:rPr lang="en-IN" b="0" i="0" dirty="0">
                <a:solidFill>
                  <a:srgbClr val="1F1F1F"/>
                </a:solidFill>
                <a:effectLst/>
                <a:latin typeface="Courier New" panose="02070309020205020404" pitchFamily="49" charset="0"/>
              </a:rPr>
              <a:t> 90ms/step - accuracy: 1.0000 - loss: 0.0029 </a:t>
            </a:r>
          </a:p>
          <a:p>
            <a:r>
              <a:rPr lang="en-IN" b="0" i="0" dirty="0">
                <a:solidFill>
                  <a:srgbClr val="1F1F1F"/>
                </a:solidFill>
                <a:effectLst/>
                <a:latin typeface="Courier New" panose="02070309020205020404" pitchFamily="49" charset="0"/>
              </a:rPr>
              <a:t>🔹 CNN Test Accuracy using the raw data: 0.8342 </a:t>
            </a:r>
          </a:p>
          <a:p>
            <a:r>
              <a:rPr lang="en-IN" b="0" i="0" dirty="0">
                <a:solidFill>
                  <a:srgbClr val="1F1F1F"/>
                </a:solidFill>
                <a:effectLst/>
                <a:latin typeface="Courier New" panose="02070309020205020404" pitchFamily="49" charset="0"/>
              </a:rPr>
              <a:t>🔹 CNN Train Accuracy using the raw data: 1.0000</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0" y="838200"/>
            <a:ext cx="6010275" cy="5181600"/>
          </a:xfrm>
          <a:prstGeom prst="rect">
            <a:avLst/>
          </a:prstGeom>
        </p:spPr>
      </p:pic>
      <p:sp>
        <p:nvSpPr>
          <p:cNvPr id="3" name="object 3"/>
          <p:cNvSpPr txBox="1">
            <a:spLocks noGrp="1"/>
          </p:cNvSpPr>
          <p:nvPr>
            <p:ph type="title"/>
          </p:nvPr>
        </p:nvSpPr>
        <p:spPr>
          <a:xfrm>
            <a:off x="270164" y="122959"/>
            <a:ext cx="6435436" cy="509114"/>
          </a:xfrm>
          <a:prstGeom prst="rect">
            <a:avLst/>
          </a:prstGeom>
        </p:spPr>
        <p:txBody>
          <a:bodyPr vert="horz" wrap="square" lIns="0" tIns="16510" rIns="0" bIns="0" rtlCol="0">
            <a:spAutoFit/>
          </a:bodyPr>
          <a:lstStyle/>
          <a:p>
            <a:pPr marL="12700">
              <a:lnSpc>
                <a:spcPct val="100000"/>
              </a:lnSpc>
              <a:spcBef>
                <a:spcPts val="130"/>
              </a:spcBef>
              <a:tabLst>
                <a:tab pos="3818890" algn="l"/>
              </a:tabLst>
            </a:pPr>
            <a:r>
              <a:rPr sz="3200" b="1" spc="-254" dirty="0">
                <a:latin typeface="Cambria Math" panose="02040503050406030204" pitchFamily="18" charset="0"/>
                <a:ea typeface="Cambria Math" panose="02040503050406030204" pitchFamily="18" charset="0"/>
                <a:cs typeface="Times New Roman"/>
              </a:rPr>
              <a:t>MI</a:t>
            </a:r>
            <a:r>
              <a:rPr sz="3200" b="1" spc="4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35"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EEG</a:t>
            </a:r>
            <a:r>
              <a:rPr sz="3200" b="1" spc="45" dirty="0">
                <a:latin typeface="Cambria Math" panose="02040503050406030204" pitchFamily="18" charset="0"/>
                <a:ea typeface="Cambria Math" panose="02040503050406030204" pitchFamily="18" charset="0"/>
                <a:cs typeface="Times New Roman"/>
              </a:rPr>
              <a:t> </a:t>
            </a:r>
            <a:r>
              <a:rPr sz="3200" b="1" spc="85" dirty="0">
                <a:latin typeface="Cambria Math" panose="02040503050406030204" pitchFamily="18" charset="0"/>
                <a:ea typeface="Cambria Math" panose="02040503050406030204" pitchFamily="18" charset="0"/>
                <a:cs typeface="Times New Roman"/>
              </a:rPr>
              <a:t>&amp;</a:t>
            </a:r>
            <a:r>
              <a:rPr sz="3200" b="1" spc="95" dirty="0">
                <a:latin typeface="Cambria Math" panose="02040503050406030204" pitchFamily="18" charset="0"/>
                <a:ea typeface="Cambria Math" panose="02040503050406030204" pitchFamily="18" charset="0"/>
                <a:cs typeface="Times New Roman"/>
              </a:rPr>
              <a:t> </a:t>
            </a:r>
            <a:r>
              <a:rPr sz="3200" b="1" spc="-10" dirty="0">
                <a:latin typeface="Cambria Math" panose="02040503050406030204" pitchFamily="18" charset="0"/>
                <a:ea typeface="Cambria Math" panose="02040503050406030204" pitchFamily="18" charset="0"/>
                <a:cs typeface="Times New Roman"/>
              </a:rPr>
              <a:t>COGNITIVE</a:t>
            </a:r>
            <a:r>
              <a:rPr sz="3200" b="1" dirty="0">
                <a:latin typeface="Cambria Math" panose="02040503050406030204" pitchFamily="18" charset="0"/>
                <a:ea typeface="Cambria Math" panose="02040503050406030204" pitchFamily="18" charset="0"/>
                <a:cs typeface="Times New Roman"/>
              </a:rPr>
              <a:t>–</a:t>
            </a:r>
            <a:r>
              <a:rPr sz="3200" b="1" spc="-20" dirty="0">
                <a:latin typeface="Cambria Math" panose="02040503050406030204" pitchFamily="18" charset="0"/>
                <a:ea typeface="Cambria Math" panose="02040503050406030204" pitchFamily="18" charset="0"/>
                <a:cs typeface="Times New Roman"/>
              </a:rPr>
              <a:t> </a:t>
            </a:r>
            <a:r>
              <a:rPr sz="3200" b="1" spc="-60" dirty="0">
                <a:latin typeface="Cambria Math" panose="02040503050406030204" pitchFamily="18" charset="0"/>
                <a:ea typeface="Cambria Math" panose="02040503050406030204" pitchFamily="18" charset="0"/>
                <a:cs typeface="Times New Roman"/>
              </a:rPr>
              <a:t>FNIRS</a:t>
            </a:r>
            <a:r>
              <a:rPr sz="3200" b="1" spc="-15" dirty="0">
                <a:latin typeface="Cambria Math" panose="02040503050406030204" pitchFamily="18" charset="0"/>
                <a:ea typeface="Cambria Math" panose="02040503050406030204" pitchFamily="18" charset="0"/>
                <a:cs typeface="Times New Roman"/>
              </a:rPr>
              <a:t> </a:t>
            </a:r>
            <a:r>
              <a:rPr sz="2750" spc="-25" dirty="0">
                <a:latin typeface="Times New Roman"/>
                <a:cs typeface="Times New Roman"/>
              </a:rPr>
              <a:t>:-</a:t>
            </a:r>
            <a:endParaRPr sz="2750" dirty="0">
              <a:latin typeface="Times New Roman"/>
              <a:cs typeface="Times New Roman"/>
            </a:endParaRPr>
          </a:p>
        </p:txBody>
      </p:sp>
      <p:pic>
        <p:nvPicPr>
          <p:cNvPr id="4" name="object 4"/>
          <p:cNvPicPr/>
          <p:nvPr/>
        </p:nvPicPr>
        <p:blipFill>
          <a:blip r:embed="rId3" cstate="print"/>
          <a:stretch>
            <a:fillRect/>
          </a:stretch>
        </p:blipFill>
        <p:spPr>
          <a:xfrm>
            <a:off x="304800" y="705866"/>
            <a:ext cx="4743450" cy="60187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8445" y="3209925"/>
            <a:ext cx="11389359" cy="3448050"/>
          </a:xfrm>
          <a:prstGeom prst="rect">
            <a:avLst/>
          </a:prstGeom>
        </p:spPr>
      </p:pic>
      <p:pic>
        <p:nvPicPr>
          <p:cNvPr id="3" name="object 3"/>
          <p:cNvPicPr/>
          <p:nvPr/>
        </p:nvPicPr>
        <p:blipFill>
          <a:blip r:embed="rId3" cstate="print"/>
          <a:stretch>
            <a:fillRect/>
          </a:stretch>
        </p:blipFill>
        <p:spPr>
          <a:xfrm>
            <a:off x="581025" y="1485900"/>
            <a:ext cx="5210175" cy="1333500"/>
          </a:xfrm>
          <a:prstGeom prst="rect">
            <a:avLst/>
          </a:prstGeom>
        </p:spPr>
      </p:pic>
      <p:pic>
        <p:nvPicPr>
          <p:cNvPr id="4" name="object 4"/>
          <p:cNvPicPr/>
          <p:nvPr/>
        </p:nvPicPr>
        <p:blipFill>
          <a:blip r:embed="rId4" cstate="print"/>
          <a:stretch>
            <a:fillRect/>
          </a:stretch>
        </p:blipFill>
        <p:spPr>
          <a:xfrm>
            <a:off x="6096000" y="76200"/>
            <a:ext cx="5657850" cy="3009900"/>
          </a:xfrm>
          <a:prstGeom prst="rect">
            <a:avLst/>
          </a:prstGeom>
        </p:spPr>
      </p:pic>
      <p:sp>
        <p:nvSpPr>
          <p:cNvPr id="5" name="object 5"/>
          <p:cNvSpPr txBox="1">
            <a:spLocks noGrp="1"/>
          </p:cNvSpPr>
          <p:nvPr>
            <p:ph type="title"/>
          </p:nvPr>
        </p:nvSpPr>
        <p:spPr>
          <a:xfrm>
            <a:off x="122959" y="381000"/>
            <a:ext cx="5657850" cy="509114"/>
          </a:xfrm>
          <a:prstGeom prst="rect">
            <a:avLst/>
          </a:prstGeom>
        </p:spPr>
        <p:txBody>
          <a:bodyPr vert="horz" wrap="square" lIns="0" tIns="16510" rIns="0" bIns="0" rtlCol="0">
            <a:spAutoFit/>
          </a:bodyPr>
          <a:lstStyle/>
          <a:p>
            <a:pPr marL="12700">
              <a:lnSpc>
                <a:spcPct val="100000"/>
              </a:lnSpc>
              <a:spcBef>
                <a:spcPts val="130"/>
              </a:spcBef>
              <a:tabLst>
                <a:tab pos="3818890" algn="l"/>
              </a:tabLst>
            </a:pPr>
            <a:r>
              <a:rPr sz="3200" b="1" spc="-254" dirty="0">
                <a:latin typeface="Cambria Math" panose="02040503050406030204" pitchFamily="18" charset="0"/>
                <a:ea typeface="Cambria Math" panose="02040503050406030204" pitchFamily="18" charset="0"/>
                <a:cs typeface="Times New Roman"/>
              </a:rPr>
              <a:t>MI</a:t>
            </a:r>
            <a:r>
              <a:rPr sz="3200" b="1" spc="4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35"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EEG</a:t>
            </a:r>
            <a:r>
              <a:rPr sz="3200" b="1" spc="45" dirty="0">
                <a:latin typeface="Cambria Math" panose="02040503050406030204" pitchFamily="18" charset="0"/>
                <a:ea typeface="Cambria Math" panose="02040503050406030204" pitchFamily="18" charset="0"/>
                <a:cs typeface="Times New Roman"/>
              </a:rPr>
              <a:t> </a:t>
            </a:r>
            <a:r>
              <a:rPr sz="3200" b="1" spc="85" dirty="0">
                <a:latin typeface="Cambria Math" panose="02040503050406030204" pitchFamily="18" charset="0"/>
                <a:ea typeface="Cambria Math" panose="02040503050406030204" pitchFamily="18" charset="0"/>
                <a:cs typeface="Times New Roman"/>
              </a:rPr>
              <a:t>&amp;</a:t>
            </a:r>
            <a:r>
              <a:rPr sz="3200" b="1" spc="95" dirty="0">
                <a:latin typeface="Cambria Math" panose="02040503050406030204" pitchFamily="18" charset="0"/>
                <a:ea typeface="Cambria Math" panose="02040503050406030204" pitchFamily="18" charset="0"/>
                <a:cs typeface="Times New Roman"/>
              </a:rPr>
              <a:t> </a:t>
            </a:r>
            <a:r>
              <a:rPr sz="3200" b="1" spc="-10" dirty="0">
                <a:latin typeface="Cambria Math" panose="02040503050406030204" pitchFamily="18" charset="0"/>
                <a:ea typeface="Cambria Math" panose="02040503050406030204" pitchFamily="18" charset="0"/>
                <a:cs typeface="Times New Roman"/>
              </a:rPr>
              <a:t>COGNITIVE</a:t>
            </a:r>
            <a:r>
              <a:rPr sz="3200" b="1" dirty="0">
                <a:latin typeface="Cambria Math" panose="02040503050406030204" pitchFamily="18" charset="0"/>
                <a:ea typeface="Cambria Math" panose="02040503050406030204" pitchFamily="18" charset="0"/>
                <a:cs typeface="Times New Roman"/>
              </a:rPr>
              <a:t>–</a:t>
            </a:r>
            <a:r>
              <a:rPr sz="3200" b="1" spc="-20" dirty="0">
                <a:latin typeface="Cambria Math" panose="02040503050406030204" pitchFamily="18" charset="0"/>
                <a:ea typeface="Cambria Math" panose="02040503050406030204" pitchFamily="18" charset="0"/>
                <a:cs typeface="Times New Roman"/>
              </a:rPr>
              <a:t> </a:t>
            </a:r>
            <a:r>
              <a:rPr sz="3200" b="1" spc="-60" dirty="0">
                <a:latin typeface="Cambria Math" panose="02040503050406030204" pitchFamily="18" charset="0"/>
                <a:ea typeface="Cambria Math" panose="02040503050406030204" pitchFamily="18" charset="0"/>
                <a:cs typeface="Times New Roman"/>
              </a:rPr>
              <a:t>FNIRS</a:t>
            </a:r>
            <a:r>
              <a:rPr sz="3200" b="1" spc="-15" dirty="0">
                <a:latin typeface="Cambria Math" panose="02040503050406030204" pitchFamily="18" charset="0"/>
                <a:ea typeface="Cambria Math" panose="02040503050406030204" pitchFamily="18" charset="0"/>
                <a:cs typeface="Times New Roman"/>
              </a:rPr>
              <a:t> </a:t>
            </a:r>
            <a:r>
              <a:rPr sz="3200" b="1" spc="-25" dirty="0">
                <a:latin typeface="Cambria Math" panose="02040503050406030204" pitchFamily="18" charset="0"/>
                <a:ea typeface="Cambria Math" panose="02040503050406030204" pitchFamily="18" charset="0"/>
                <a:cs typeface="Times New Roman"/>
              </a:rPr>
              <a:t>:-</a:t>
            </a:r>
            <a:endParaRPr sz="3200" b="1" dirty="0">
              <a:latin typeface="Cambria Math" panose="02040503050406030204" pitchFamily="18" charset="0"/>
              <a:ea typeface="Cambria Math" panose="02040503050406030204" pitchFamily="18" charset="0"/>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943600" y="133350"/>
            <a:ext cx="6261735" cy="6648450"/>
            <a:chOff x="6172200" y="133350"/>
            <a:chExt cx="6033135" cy="6486525"/>
          </a:xfrm>
        </p:grpSpPr>
        <p:pic>
          <p:nvPicPr>
            <p:cNvPr id="3" name="object 3"/>
            <p:cNvPicPr/>
            <p:nvPr/>
          </p:nvPicPr>
          <p:blipFill>
            <a:blip r:embed="rId2" cstate="print"/>
            <a:stretch>
              <a:fillRect/>
            </a:stretch>
          </p:blipFill>
          <p:spPr>
            <a:xfrm>
              <a:off x="6172200" y="133350"/>
              <a:ext cx="5638800" cy="3038475"/>
            </a:xfrm>
            <a:prstGeom prst="rect">
              <a:avLst/>
            </a:prstGeom>
          </p:spPr>
        </p:pic>
        <p:pic>
          <p:nvPicPr>
            <p:cNvPr id="4" name="object 4"/>
            <p:cNvPicPr/>
            <p:nvPr/>
          </p:nvPicPr>
          <p:blipFill>
            <a:blip r:embed="rId3" cstate="print"/>
            <a:stretch>
              <a:fillRect/>
            </a:stretch>
          </p:blipFill>
          <p:spPr>
            <a:xfrm>
              <a:off x="6305550" y="3333750"/>
              <a:ext cx="5381625" cy="3286125"/>
            </a:xfrm>
            <a:prstGeom prst="rect">
              <a:avLst/>
            </a:prstGeom>
          </p:spPr>
        </p:pic>
      </p:grpSp>
      <p:sp>
        <p:nvSpPr>
          <p:cNvPr id="5" name="object 5"/>
          <p:cNvSpPr txBox="1">
            <a:spLocks noGrp="1"/>
          </p:cNvSpPr>
          <p:nvPr>
            <p:ph type="title"/>
          </p:nvPr>
        </p:nvSpPr>
        <p:spPr>
          <a:xfrm>
            <a:off x="381000" y="-140646"/>
            <a:ext cx="3048000" cy="889657"/>
          </a:xfrm>
          <a:prstGeom prst="rect">
            <a:avLst/>
          </a:prstGeom>
        </p:spPr>
        <p:txBody>
          <a:bodyPr vert="horz" wrap="square" lIns="0" tIns="393373" rIns="0" bIns="0" rtlCol="0">
            <a:spAutoFit/>
          </a:bodyPr>
          <a:lstStyle/>
          <a:p>
            <a:pPr marL="474345">
              <a:lnSpc>
                <a:spcPct val="100000"/>
              </a:lnSpc>
              <a:spcBef>
                <a:spcPts val="130"/>
              </a:spcBef>
            </a:pPr>
            <a:r>
              <a:rPr sz="3200" b="1" spc="-140" dirty="0">
                <a:latin typeface="Cambria Math" panose="02040503050406030204" pitchFamily="18" charset="0"/>
                <a:ea typeface="Cambria Math" panose="02040503050406030204" pitchFamily="18" charset="0"/>
                <a:cs typeface="Times New Roman"/>
              </a:rPr>
              <a:t>OUTPUT</a:t>
            </a:r>
            <a:r>
              <a:rPr sz="3200" b="1" spc="-25" dirty="0">
                <a:latin typeface="Cambria Math" panose="02040503050406030204" pitchFamily="18" charset="0"/>
                <a:ea typeface="Cambria Math" panose="02040503050406030204" pitchFamily="18" charset="0"/>
                <a:cs typeface="Times New Roman"/>
              </a:rPr>
              <a:t> :-</a:t>
            </a:r>
            <a:endParaRPr sz="3200" b="1" dirty="0">
              <a:latin typeface="Cambria Math" panose="02040503050406030204" pitchFamily="18" charset="0"/>
              <a:ea typeface="Cambria Math" panose="02040503050406030204" pitchFamily="18" charset="0"/>
              <a:cs typeface="Times New Roman"/>
            </a:endParaRPr>
          </a:p>
        </p:txBody>
      </p:sp>
      <p:pic>
        <p:nvPicPr>
          <p:cNvPr id="6" name="object 6"/>
          <p:cNvPicPr/>
          <p:nvPr/>
        </p:nvPicPr>
        <p:blipFill>
          <a:blip r:embed="rId4" cstate="print"/>
          <a:stretch>
            <a:fillRect/>
          </a:stretch>
        </p:blipFill>
        <p:spPr>
          <a:xfrm>
            <a:off x="152398" y="3063586"/>
            <a:ext cx="5610225" cy="3718214"/>
          </a:xfrm>
          <a:prstGeom prst="rect">
            <a:avLst/>
          </a:prstGeom>
        </p:spPr>
      </p:pic>
      <p:pic>
        <p:nvPicPr>
          <p:cNvPr id="7" name="object 7"/>
          <p:cNvPicPr/>
          <p:nvPr/>
        </p:nvPicPr>
        <p:blipFill>
          <a:blip r:embed="rId5" cstate="print"/>
          <a:stretch>
            <a:fillRect/>
          </a:stretch>
        </p:blipFill>
        <p:spPr>
          <a:xfrm>
            <a:off x="152397" y="838200"/>
            <a:ext cx="5610225" cy="189201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48400" y="846997"/>
            <a:ext cx="5524500" cy="4800600"/>
          </a:xfrm>
          <a:prstGeom prst="rect">
            <a:avLst/>
          </a:prstGeom>
        </p:spPr>
      </p:pic>
      <p:sp>
        <p:nvSpPr>
          <p:cNvPr id="3" name="object 3"/>
          <p:cNvSpPr txBox="1">
            <a:spLocks noGrp="1"/>
          </p:cNvSpPr>
          <p:nvPr>
            <p:ph type="title"/>
          </p:nvPr>
        </p:nvSpPr>
        <p:spPr>
          <a:xfrm>
            <a:off x="182245" y="7311"/>
            <a:ext cx="8363584" cy="750516"/>
          </a:xfrm>
          <a:prstGeom prst="rect">
            <a:avLst/>
          </a:prstGeom>
        </p:spPr>
        <p:txBody>
          <a:bodyPr vert="horz" wrap="square" lIns="0" tIns="255578" rIns="0" bIns="0" rtlCol="0">
            <a:spAutoFit/>
          </a:bodyPr>
          <a:lstStyle/>
          <a:p>
            <a:pPr marL="150495">
              <a:lnSpc>
                <a:spcPct val="100000"/>
              </a:lnSpc>
              <a:spcBef>
                <a:spcPts val="130"/>
              </a:spcBef>
            </a:pPr>
            <a:r>
              <a:rPr sz="3200" b="1" spc="-135" dirty="0">
                <a:latin typeface="Cambria Math" panose="02040503050406030204" pitchFamily="18" charset="0"/>
                <a:ea typeface="Cambria Math" panose="02040503050406030204" pitchFamily="18" charset="0"/>
                <a:cs typeface="Times New Roman"/>
              </a:rPr>
              <a:t>COGNITIVE</a:t>
            </a:r>
            <a:r>
              <a:rPr sz="3200" b="1" spc="-2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1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EEG</a:t>
            </a:r>
            <a:r>
              <a:rPr sz="3200" b="1" spc="15" dirty="0">
                <a:latin typeface="Cambria Math" panose="02040503050406030204" pitchFamily="18" charset="0"/>
                <a:ea typeface="Cambria Math" panose="02040503050406030204" pitchFamily="18" charset="0"/>
                <a:cs typeface="Times New Roman"/>
              </a:rPr>
              <a:t> </a:t>
            </a:r>
            <a:r>
              <a:rPr sz="3200" b="1" spc="85" dirty="0">
                <a:latin typeface="Cambria Math" panose="02040503050406030204" pitchFamily="18" charset="0"/>
                <a:ea typeface="Cambria Math" panose="02040503050406030204" pitchFamily="18" charset="0"/>
                <a:cs typeface="Times New Roman"/>
              </a:rPr>
              <a:t>&amp;</a:t>
            </a:r>
            <a:r>
              <a:rPr sz="3200" b="1" spc="65" dirty="0">
                <a:latin typeface="Cambria Math" panose="02040503050406030204" pitchFamily="18" charset="0"/>
                <a:ea typeface="Cambria Math" panose="02040503050406030204" pitchFamily="18" charset="0"/>
                <a:cs typeface="Times New Roman"/>
              </a:rPr>
              <a:t> </a:t>
            </a:r>
            <a:r>
              <a:rPr sz="3200" b="1" spc="-135" dirty="0">
                <a:latin typeface="Cambria Math" panose="02040503050406030204" pitchFamily="18" charset="0"/>
                <a:ea typeface="Cambria Math" panose="02040503050406030204" pitchFamily="18" charset="0"/>
                <a:cs typeface="Times New Roman"/>
              </a:rPr>
              <a:t>COGNITIVE</a:t>
            </a:r>
            <a:r>
              <a:rPr sz="3200" b="1" spc="50" dirty="0">
                <a:latin typeface="Cambria Math" panose="02040503050406030204" pitchFamily="18" charset="0"/>
                <a:ea typeface="Cambria Math" panose="02040503050406030204" pitchFamily="18" charset="0"/>
                <a:cs typeface="Times New Roman"/>
              </a:rPr>
              <a:t> </a:t>
            </a:r>
            <a:r>
              <a:rPr sz="3200" b="1" dirty="0">
                <a:latin typeface="Cambria Math" panose="02040503050406030204" pitchFamily="18" charset="0"/>
                <a:ea typeface="Cambria Math" panose="02040503050406030204" pitchFamily="18" charset="0"/>
                <a:cs typeface="Times New Roman"/>
              </a:rPr>
              <a:t>–</a:t>
            </a:r>
            <a:r>
              <a:rPr sz="3200" b="1" spc="10" dirty="0">
                <a:latin typeface="Cambria Math" panose="02040503050406030204" pitchFamily="18" charset="0"/>
                <a:ea typeface="Cambria Math" panose="02040503050406030204" pitchFamily="18" charset="0"/>
                <a:cs typeface="Times New Roman"/>
              </a:rPr>
              <a:t> </a:t>
            </a:r>
            <a:r>
              <a:rPr sz="3200" b="1" spc="-65" dirty="0">
                <a:latin typeface="Cambria Math" panose="02040503050406030204" pitchFamily="18" charset="0"/>
                <a:ea typeface="Cambria Math" panose="02040503050406030204" pitchFamily="18" charset="0"/>
                <a:cs typeface="Times New Roman"/>
              </a:rPr>
              <a:t>FNIRS</a:t>
            </a:r>
            <a:r>
              <a:rPr sz="3200" b="1" spc="5" dirty="0">
                <a:latin typeface="Cambria Math" panose="02040503050406030204" pitchFamily="18" charset="0"/>
                <a:ea typeface="Cambria Math" panose="02040503050406030204" pitchFamily="18" charset="0"/>
                <a:cs typeface="Times New Roman"/>
              </a:rPr>
              <a:t> </a:t>
            </a:r>
            <a:r>
              <a:rPr sz="3200" b="1" spc="-25" dirty="0">
                <a:latin typeface="Cambria Math" panose="02040503050406030204" pitchFamily="18" charset="0"/>
                <a:ea typeface="Cambria Math" panose="02040503050406030204" pitchFamily="18" charset="0"/>
                <a:cs typeface="Times New Roman"/>
              </a:rPr>
              <a:t>:-</a:t>
            </a:r>
            <a:endParaRPr sz="3200" b="1" dirty="0">
              <a:latin typeface="Cambria Math" panose="02040503050406030204" pitchFamily="18" charset="0"/>
              <a:ea typeface="Cambria Math" panose="02040503050406030204" pitchFamily="18" charset="0"/>
              <a:cs typeface="Times New Roman"/>
            </a:endParaRPr>
          </a:p>
        </p:txBody>
      </p:sp>
      <p:pic>
        <p:nvPicPr>
          <p:cNvPr id="4" name="object 4"/>
          <p:cNvPicPr/>
          <p:nvPr/>
        </p:nvPicPr>
        <p:blipFill>
          <a:blip r:embed="rId3" cstate="print"/>
          <a:stretch>
            <a:fillRect/>
          </a:stretch>
        </p:blipFill>
        <p:spPr>
          <a:xfrm>
            <a:off x="387927" y="757827"/>
            <a:ext cx="5181600" cy="594777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24602" y="2488240"/>
            <a:ext cx="5395478" cy="4150686"/>
          </a:xfrm>
          <a:prstGeom prst="rect">
            <a:avLst/>
          </a:prstGeom>
        </p:spPr>
      </p:pic>
      <p:sp>
        <p:nvSpPr>
          <p:cNvPr id="3" name="object 3"/>
          <p:cNvSpPr txBox="1">
            <a:spLocks noGrp="1"/>
          </p:cNvSpPr>
          <p:nvPr>
            <p:ph type="title"/>
          </p:nvPr>
        </p:nvSpPr>
        <p:spPr>
          <a:xfrm>
            <a:off x="182245" y="7311"/>
            <a:ext cx="3780155" cy="889657"/>
          </a:xfrm>
          <a:prstGeom prst="rect">
            <a:avLst/>
          </a:prstGeom>
        </p:spPr>
        <p:txBody>
          <a:bodyPr vert="horz" wrap="square" lIns="0" tIns="393373" rIns="0" bIns="0" rtlCol="0">
            <a:spAutoFit/>
          </a:bodyPr>
          <a:lstStyle/>
          <a:p>
            <a:pPr marL="474345">
              <a:lnSpc>
                <a:spcPct val="100000"/>
              </a:lnSpc>
              <a:spcBef>
                <a:spcPts val="130"/>
              </a:spcBef>
            </a:pPr>
            <a:r>
              <a:rPr sz="3200" b="1" spc="-140" dirty="0">
                <a:latin typeface="Cambria Math" panose="02040503050406030204" pitchFamily="18" charset="0"/>
                <a:ea typeface="Cambria Math" panose="02040503050406030204" pitchFamily="18" charset="0"/>
                <a:cs typeface="Times New Roman"/>
              </a:rPr>
              <a:t>OUTPUT</a:t>
            </a:r>
            <a:r>
              <a:rPr sz="3200" b="1" spc="-25" dirty="0">
                <a:latin typeface="Cambria Math" panose="02040503050406030204" pitchFamily="18" charset="0"/>
                <a:ea typeface="Cambria Math" panose="02040503050406030204" pitchFamily="18" charset="0"/>
                <a:cs typeface="Times New Roman"/>
              </a:rPr>
              <a:t> :-</a:t>
            </a:r>
            <a:endParaRPr sz="3200" b="1" dirty="0">
              <a:latin typeface="Cambria Math" panose="02040503050406030204" pitchFamily="18" charset="0"/>
              <a:ea typeface="Cambria Math" panose="02040503050406030204" pitchFamily="18" charset="0"/>
              <a:cs typeface="Times New Roman"/>
            </a:endParaRPr>
          </a:p>
        </p:txBody>
      </p:sp>
      <p:pic>
        <p:nvPicPr>
          <p:cNvPr id="4" name="object 4"/>
          <p:cNvPicPr/>
          <p:nvPr/>
        </p:nvPicPr>
        <p:blipFill>
          <a:blip r:embed="rId3" cstate="print"/>
          <a:stretch>
            <a:fillRect/>
          </a:stretch>
        </p:blipFill>
        <p:spPr>
          <a:xfrm>
            <a:off x="182246" y="2286000"/>
            <a:ext cx="5685154" cy="4190999"/>
          </a:xfrm>
          <a:prstGeom prst="rect">
            <a:avLst/>
          </a:prstGeom>
        </p:spPr>
      </p:pic>
      <p:pic>
        <p:nvPicPr>
          <p:cNvPr id="5" name="object 5"/>
          <p:cNvPicPr/>
          <p:nvPr/>
        </p:nvPicPr>
        <p:blipFill>
          <a:blip r:embed="rId4" cstate="print"/>
          <a:stretch>
            <a:fillRect/>
          </a:stretch>
        </p:blipFill>
        <p:spPr>
          <a:xfrm>
            <a:off x="2438400" y="361950"/>
            <a:ext cx="9267825" cy="17716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A7D31-4117-8881-8CE7-7865960A5C92}"/>
              </a:ext>
            </a:extLst>
          </p:cNvPr>
          <p:cNvSpPr txBox="1"/>
          <p:nvPr/>
        </p:nvSpPr>
        <p:spPr>
          <a:xfrm>
            <a:off x="304800" y="674639"/>
            <a:ext cx="11582400" cy="6176050"/>
          </a:xfrm>
          <a:prstGeom prst="rect">
            <a:avLst/>
          </a:prstGeom>
          <a:noFill/>
        </p:spPr>
        <p:txBody>
          <a:bodyPr wrap="square">
            <a:spAutoFit/>
          </a:bodyPr>
          <a:lstStyle/>
          <a:p>
            <a:pPr marL="469900" indent="-457200">
              <a:spcBef>
                <a:spcPts val="125"/>
              </a:spcBef>
              <a:buFont typeface="Wingdings" panose="05000000000000000000" pitchFamily="2" charset="2"/>
              <a:buChar char="Ø"/>
            </a:pPr>
            <a:r>
              <a:rPr lang="en-US" sz="2800" dirty="0">
                <a:solidFill>
                  <a:schemeClr val="tx1"/>
                </a:solidFill>
                <a:latin typeface="Cambria Math" panose="02040503050406030204" pitchFamily="18" charset="0"/>
                <a:ea typeface="Cambria Math" panose="02040503050406030204" pitchFamily="18" charset="0"/>
                <a:cs typeface="Cambria Math"/>
              </a:rPr>
              <a:t>Data augmentation techniques offer a potential solution to the challenge of limited data availability. By generating synthetic data that mimics the characteristics of real data, data augmentation can increase the size and diversity of the training dataset, improving the performance and generalizability of machine learning models.</a:t>
            </a:r>
          </a:p>
          <a:p>
            <a:pPr marL="12700">
              <a:lnSpc>
                <a:spcPct val="100000"/>
              </a:lnSpc>
              <a:spcBef>
                <a:spcPts val="125"/>
              </a:spcBef>
            </a:pPr>
            <a:endParaRPr lang="en-US" sz="2800" dirty="0">
              <a:solidFill>
                <a:schemeClr val="tx1"/>
              </a:solidFill>
              <a:latin typeface="Cambria Math" panose="02040503050406030204" pitchFamily="18" charset="0"/>
              <a:ea typeface="Cambria Math" panose="02040503050406030204" pitchFamily="18" charset="0"/>
              <a:cs typeface="Cambria Math"/>
            </a:endParaRPr>
          </a:p>
          <a:p>
            <a:pPr marL="469900" indent="-457200">
              <a:lnSpc>
                <a:spcPct val="100000"/>
              </a:lnSpc>
              <a:spcBef>
                <a:spcPts val="125"/>
              </a:spcBef>
              <a:buFont typeface="Wingdings" panose="05000000000000000000" pitchFamily="2" charset="2"/>
              <a:buChar char="Ø"/>
            </a:pPr>
            <a:r>
              <a:rPr lang="en-US" sz="2800" dirty="0">
                <a:solidFill>
                  <a:schemeClr val="tx1"/>
                </a:solidFill>
                <a:latin typeface="Cambria Math" panose="02040503050406030204" pitchFamily="18" charset="0"/>
                <a:ea typeface="Cambria Math" panose="02040503050406030204" pitchFamily="18" charset="0"/>
                <a:cs typeface="Cambria Math"/>
              </a:rPr>
              <a:t>This research explores the integration of EEG and </a:t>
            </a:r>
            <a:r>
              <a:rPr lang="en-US" sz="2800" dirty="0" err="1">
                <a:solidFill>
                  <a:schemeClr val="tx1"/>
                </a:solidFill>
                <a:latin typeface="Cambria Math" panose="02040503050406030204" pitchFamily="18" charset="0"/>
                <a:ea typeface="Cambria Math" panose="02040503050406030204" pitchFamily="18" charset="0"/>
                <a:cs typeface="Cambria Math"/>
              </a:rPr>
              <a:t>fNIRS</a:t>
            </a:r>
            <a:r>
              <a:rPr lang="en-US" sz="2800" dirty="0">
                <a:solidFill>
                  <a:schemeClr val="tx1"/>
                </a:solidFill>
                <a:latin typeface="Cambria Math" panose="02040503050406030204" pitchFamily="18" charset="0"/>
                <a:ea typeface="Cambria Math" panose="02040503050406030204" pitchFamily="18" charset="0"/>
                <a:cs typeface="Cambria Math"/>
              </a:rPr>
              <a:t> data using data augmentation techniques to enhance the accuracy and robustness of cognitive state assessment and brain-computer interface (BCI) systems. </a:t>
            </a:r>
          </a:p>
          <a:p>
            <a:pPr marL="12700">
              <a:lnSpc>
                <a:spcPct val="100000"/>
              </a:lnSpc>
              <a:spcBef>
                <a:spcPts val="125"/>
              </a:spcBef>
            </a:pPr>
            <a:endParaRPr lang="en-US" sz="2800" dirty="0">
              <a:solidFill>
                <a:schemeClr val="tx1"/>
              </a:solidFill>
              <a:latin typeface="Cambria Math" panose="02040503050406030204" pitchFamily="18" charset="0"/>
              <a:ea typeface="Cambria Math" panose="02040503050406030204" pitchFamily="18" charset="0"/>
              <a:cs typeface="Cambria Math"/>
            </a:endParaRPr>
          </a:p>
          <a:p>
            <a:pPr marL="469900" indent="-457200">
              <a:lnSpc>
                <a:spcPct val="100000"/>
              </a:lnSpc>
              <a:spcBef>
                <a:spcPts val="125"/>
              </a:spcBef>
              <a:buFont typeface="Wingdings" panose="05000000000000000000" pitchFamily="2" charset="2"/>
              <a:buChar char="Ø"/>
            </a:pPr>
            <a:r>
              <a:rPr lang="en-US" sz="2800" dirty="0">
                <a:solidFill>
                  <a:schemeClr val="tx1"/>
                </a:solidFill>
                <a:latin typeface="Cambria Math" panose="02040503050406030204" pitchFamily="18" charset="0"/>
                <a:ea typeface="Cambria Math" panose="02040503050406030204" pitchFamily="18" charset="0"/>
                <a:cs typeface="Cambria Math"/>
              </a:rPr>
              <a:t>By leveraging the complementary information provided by EEG and </a:t>
            </a:r>
            <a:r>
              <a:rPr lang="en-US" sz="2800" dirty="0" err="1">
                <a:solidFill>
                  <a:schemeClr val="tx1"/>
                </a:solidFill>
                <a:latin typeface="Cambria Math" panose="02040503050406030204" pitchFamily="18" charset="0"/>
                <a:ea typeface="Cambria Math" panose="02040503050406030204" pitchFamily="18" charset="0"/>
                <a:cs typeface="Cambria Math"/>
              </a:rPr>
              <a:t>fNIRS</a:t>
            </a:r>
            <a:r>
              <a:rPr lang="en-US" sz="2800" dirty="0">
                <a:solidFill>
                  <a:schemeClr val="tx1"/>
                </a:solidFill>
                <a:latin typeface="Cambria Math" panose="02040503050406030204" pitchFamily="18" charset="0"/>
                <a:ea typeface="Cambria Math" panose="02040503050406030204" pitchFamily="18" charset="0"/>
                <a:cs typeface="Cambria Math"/>
              </a:rPr>
              <a:t>, and augmenting the dataset with synthetic samples, this research aims to develop more accurate, robust, and generalizable models for a wide range of cognitive research and technology applications.</a:t>
            </a:r>
          </a:p>
        </p:txBody>
      </p:sp>
      <p:sp>
        <p:nvSpPr>
          <p:cNvPr id="4" name="object 2">
            <a:extLst>
              <a:ext uri="{FF2B5EF4-FFF2-40B4-BE49-F238E27FC236}">
                <a16:creationId xmlns:a16="http://schemas.microsoft.com/office/drawing/2014/main" id="{C966F71D-91F9-6C9F-CD38-68D8DAD5A393}"/>
              </a:ext>
            </a:extLst>
          </p:cNvPr>
          <p:cNvSpPr txBox="1">
            <a:spLocks/>
          </p:cNvSpPr>
          <p:nvPr/>
        </p:nvSpPr>
        <p:spPr>
          <a:xfrm>
            <a:off x="-34636" y="-71774"/>
            <a:ext cx="3703955" cy="746413"/>
          </a:xfrm>
          <a:prstGeom prst="rect">
            <a:avLst/>
          </a:prstGeom>
        </p:spPr>
        <p:txBody>
          <a:bodyPr vert="horz" wrap="square" lIns="0" tIns="190554" rIns="0" bIns="0" rtlCol="0">
            <a:spAutoFit/>
          </a:bodyPr>
          <a:lstStyle>
            <a:lvl1pPr>
              <a:defRPr>
                <a:latin typeface="+mj-lt"/>
                <a:ea typeface="+mj-ea"/>
                <a:cs typeface="+mj-cs"/>
              </a:defRPr>
            </a:lvl1pPr>
          </a:lstStyle>
          <a:p>
            <a:pPr marL="341630">
              <a:spcBef>
                <a:spcPts val="130"/>
              </a:spcBef>
            </a:pPr>
            <a:r>
              <a:rPr lang="en-IN" sz="3600" b="1" spc="-260" dirty="0">
                <a:latin typeface="Cambria Math" panose="02040503050406030204" pitchFamily="18" charset="0"/>
                <a:ea typeface="Cambria Math" panose="02040503050406030204" pitchFamily="18" charset="0"/>
                <a:cs typeface="Times New Roman"/>
              </a:rPr>
              <a:t>INTRODUCTION</a:t>
            </a:r>
            <a:r>
              <a:rPr lang="en-IN" sz="3600" b="1" spc="65" dirty="0">
                <a:latin typeface="Cambria Math" panose="02040503050406030204" pitchFamily="18" charset="0"/>
                <a:ea typeface="Cambria Math" panose="02040503050406030204" pitchFamily="18" charset="0"/>
                <a:cs typeface="Times New Roman"/>
              </a:rPr>
              <a:t> </a:t>
            </a:r>
            <a:r>
              <a:rPr lang="en-IN" sz="3600" b="1" spc="-25" dirty="0">
                <a:latin typeface="Cambria Math" panose="02040503050406030204" pitchFamily="18" charset="0"/>
                <a:ea typeface="Cambria Math" panose="02040503050406030204" pitchFamily="18" charset="0"/>
                <a:cs typeface="Times New Roman"/>
              </a:rPr>
              <a:t>:-</a:t>
            </a:r>
            <a:endParaRPr lang="en-IN" sz="3600" b="1" dirty="0">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3126860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7327" y="843533"/>
            <a:ext cx="11857355" cy="5414367"/>
          </a:xfrm>
          <a:prstGeom prst="rect">
            <a:avLst/>
          </a:prstGeom>
        </p:spPr>
        <p:txBody>
          <a:bodyPr vert="horz" wrap="square" lIns="0" tIns="88265" rIns="0" bIns="0" rtlCol="0">
            <a:spAutoFit/>
          </a:bodyPr>
          <a:lstStyle/>
          <a:p>
            <a:pPr marL="12700">
              <a:lnSpc>
                <a:spcPct val="100000"/>
              </a:lnSpc>
              <a:spcBef>
                <a:spcPts val="695"/>
              </a:spcBef>
            </a:pPr>
            <a:r>
              <a:rPr sz="2800" spc="-40" dirty="0">
                <a:latin typeface="Cambria Math"/>
                <a:cs typeface="Cambria Math"/>
              </a:rPr>
              <a:t>Robustness</a:t>
            </a:r>
            <a:r>
              <a:rPr sz="2800" spc="-25" dirty="0">
                <a:latin typeface="Cambria Math"/>
                <a:cs typeface="Cambria Math"/>
              </a:rPr>
              <a:t> </a:t>
            </a:r>
            <a:r>
              <a:rPr sz="2800" dirty="0">
                <a:latin typeface="Cambria Math"/>
                <a:cs typeface="Cambria Math"/>
              </a:rPr>
              <a:t>Against</a:t>
            </a:r>
            <a:r>
              <a:rPr sz="2800" spc="-20" dirty="0">
                <a:latin typeface="Cambria Math"/>
                <a:cs typeface="Cambria Math"/>
              </a:rPr>
              <a:t> </a:t>
            </a:r>
            <a:r>
              <a:rPr sz="2800" dirty="0">
                <a:latin typeface="Cambria Math"/>
                <a:cs typeface="Cambria Math"/>
              </a:rPr>
              <a:t>Data</a:t>
            </a:r>
            <a:r>
              <a:rPr sz="2800" spc="-85" dirty="0">
                <a:latin typeface="Cambria Math"/>
                <a:cs typeface="Cambria Math"/>
              </a:rPr>
              <a:t> </a:t>
            </a:r>
            <a:r>
              <a:rPr sz="2800" spc="-20" dirty="0">
                <a:latin typeface="Cambria Math"/>
                <a:cs typeface="Cambria Math"/>
              </a:rPr>
              <a:t>Limitations</a:t>
            </a:r>
            <a:r>
              <a:rPr sz="2800" spc="-45" dirty="0">
                <a:latin typeface="Cambria Math"/>
                <a:cs typeface="Cambria Math"/>
              </a:rPr>
              <a:t> </a:t>
            </a:r>
            <a:r>
              <a:rPr sz="2800" spc="-25" dirty="0">
                <a:latin typeface="Cambria Math"/>
                <a:cs typeface="Cambria Math"/>
              </a:rPr>
              <a:t>:-</a:t>
            </a:r>
            <a:endParaRPr sz="2800" dirty="0">
              <a:latin typeface="Cambria Math"/>
              <a:cs typeface="Cambria Math"/>
            </a:endParaRPr>
          </a:p>
          <a:p>
            <a:pPr marL="208279" marR="597535" indent="140970">
              <a:lnSpc>
                <a:spcPct val="91800"/>
              </a:lnSpc>
              <a:spcBef>
                <a:spcPts val="800"/>
              </a:spcBef>
              <a:buFont typeface="Arial MT"/>
              <a:buChar char="•"/>
              <a:tabLst>
                <a:tab pos="349250" algn="l"/>
              </a:tabLst>
            </a:pPr>
            <a:r>
              <a:rPr sz="2800" spc="-25" dirty="0">
                <a:latin typeface="Cambria Math"/>
                <a:cs typeface="Cambria Math"/>
              </a:rPr>
              <a:t>GAN-</a:t>
            </a:r>
            <a:r>
              <a:rPr sz="2800" dirty="0">
                <a:latin typeface="Cambria Math"/>
                <a:cs typeface="Cambria Math"/>
              </a:rPr>
              <a:t>augmented</a:t>
            </a:r>
            <a:r>
              <a:rPr sz="2800" spc="75" dirty="0">
                <a:latin typeface="Cambria Math"/>
                <a:cs typeface="Cambria Math"/>
              </a:rPr>
              <a:t> </a:t>
            </a:r>
            <a:r>
              <a:rPr sz="2800" dirty="0">
                <a:latin typeface="Cambria Math"/>
                <a:cs typeface="Cambria Math"/>
              </a:rPr>
              <a:t>training sets</a:t>
            </a:r>
            <a:r>
              <a:rPr sz="2800" spc="-40" dirty="0">
                <a:latin typeface="Cambria Math"/>
                <a:cs typeface="Cambria Math"/>
              </a:rPr>
              <a:t> </a:t>
            </a:r>
            <a:r>
              <a:rPr sz="2800" dirty="0">
                <a:latin typeface="Cambria Math"/>
                <a:cs typeface="Cambria Math"/>
              </a:rPr>
              <a:t>mitigated</a:t>
            </a:r>
            <a:r>
              <a:rPr sz="2800" spc="20" dirty="0">
                <a:latin typeface="Cambria Math"/>
                <a:cs typeface="Cambria Math"/>
              </a:rPr>
              <a:t> </a:t>
            </a:r>
            <a:r>
              <a:rPr sz="2800" dirty="0">
                <a:latin typeface="Cambria Math"/>
                <a:cs typeface="Cambria Math"/>
              </a:rPr>
              <a:t>the</a:t>
            </a:r>
            <a:r>
              <a:rPr sz="2800" spc="-95" dirty="0">
                <a:latin typeface="Cambria Math"/>
                <a:cs typeface="Cambria Math"/>
              </a:rPr>
              <a:t> </a:t>
            </a:r>
            <a:r>
              <a:rPr sz="2800" dirty="0">
                <a:latin typeface="Cambria Math"/>
                <a:cs typeface="Cambria Math"/>
              </a:rPr>
              <a:t>problem</a:t>
            </a:r>
            <a:r>
              <a:rPr sz="2800" spc="50" dirty="0">
                <a:latin typeface="Cambria Math"/>
                <a:cs typeface="Cambria Math"/>
              </a:rPr>
              <a:t> </a:t>
            </a:r>
            <a:r>
              <a:rPr sz="2800" dirty="0">
                <a:latin typeface="Cambria Math"/>
                <a:cs typeface="Cambria Math"/>
              </a:rPr>
              <a:t>of</a:t>
            </a:r>
            <a:r>
              <a:rPr sz="2800" spc="-85" dirty="0">
                <a:latin typeface="Cambria Math"/>
                <a:cs typeface="Cambria Math"/>
              </a:rPr>
              <a:t> </a:t>
            </a:r>
            <a:r>
              <a:rPr sz="2800" dirty="0">
                <a:latin typeface="Cambria Math"/>
                <a:cs typeface="Cambria Math"/>
              </a:rPr>
              <a:t>limited</a:t>
            </a:r>
            <a:r>
              <a:rPr sz="2800" spc="5" dirty="0">
                <a:latin typeface="Cambria Math"/>
                <a:cs typeface="Cambria Math"/>
              </a:rPr>
              <a:t> </a:t>
            </a:r>
            <a:r>
              <a:rPr sz="2800" dirty="0">
                <a:latin typeface="Cambria Math"/>
                <a:cs typeface="Cambria Math"/>
              </a:rPr>
              <a:t>BCI</a:t>
            </a:r>
            <a:r>
              <a:rPr sz="2800" spc="-45" dirty="0">
                <a:latin typeface="Cambria Math"/>
                <a:cs typeface="Cambria Math"/>
              </a:rPr>
              <a:t> </a:t>
            </a:r>
            <a:r>
              <a:rPr sz="2800" spc="-10" dirty="0">
                <a:latin typeface="Cambria Math"/>
                <a:cs typeface="Cambria Math"/>
              </a:rPr>
              <a:t>training </a:t>
            </a:r>
            <a:r>
              <a:rPr sz="2800" dirty="0">
                <a:latin typeface="Cambria Math"/>
                <a:cs typeface="Cambria Math"/>
              </a:rPr>
              <a:t>data.Reduced</a:t>
            </a:r>
            <a:r>
              <a:rPr sz="2800" spc="25" dirty="0">
                <a:latin typeface="Cambria Math"/>
                <a:cs typeface="Cambria Math"/>
              </a:rPr>
              <a:t> </a:t>
            </a:r>
            <a:r>
              <a:rPr sz="2800" spc="-10" dirty="0">
                <a:latin typeface="Cambria Math"/>
                <a:cs typeface="Cambria Math"/>
              </a:rPr>
              <a:t>overfitting</a:t>
            </a:r>
            <a:r>
              <a:rPr sz="2800" spc="45" dirty="0">
                <a:latin typeface="Cambria Math"/>
                <a:cs typeface="Cambria Math"/>
              </a:rPr>
              <a:t> </a:t>
            </a:r>
            <a:r>
              <a:rPr sz="2800" dirty="0">
                <a:latin typeface="Cambria Math"/>
                <a:cs typeface="Cambria Math"/>
              </a:rPr>
              <a:t>in</a:t>
            </a:r>
            <a:r>
              <a:rPr sz="2800" spc="-55" dirty="0">
                <a:latin typeface="Cambria Math"/>
                <a:cs typeface="Cambria Math"/>
              </a:rPr>
              <a:t> </a:t>
            </a:r>
            <a:r>
              <a:rPr sz="2800" dirty="0">
                <a:latin typeface="Cambria Math"/>
                <a:cs typeface="Cambria Math"/>
              </a:rPr>
              <a:t>deep</a:t>
            </a:r>
            <a:r>
              <a:rPr sz="2800" spc="-35" dirty="0">
                <a:latin typeface="Cambria Math"/>
                <a:cs typeface="Cambria Math"/>
              </a:rPr>
              <a:t> </a:t>
            </a:r>
            <a:r>
              <a:rPr sz="2800" dirty="0">
                <a:latin typeface="Cambria Math"/>
                <a:cs typeface="Cambria Math"/>
              </a:rPr>
              <a:t>learning</a:t>
            </a:r>
            <a:r>
              <a:rPr sz="2800" spc="-45" dirty="0">
                <a:latin typeface="Cambria Math"/>
                <a:cs typeface="Cambria Math"/>
              </a:rPr>
              <a:t> </a:t>
            </a:r>
            <a:r>
              <a:rPr sz="2800" dirty="0">
                <a:latin typeface="Cambria Math"/>
                <a:cs typeface="Cambria Math"/>
              </a:rPr>
              <a:t>models</a:t>
            </a:r>
            <a:r>
              <a:rPr sz="2800" spc="-50" dirty="0">
                <a:latin typeface="Cambria Math"/>
                <a:cs typeface="Cambria Math"/>
              </a:rPr>
              <a:t> </a:t>
            </a:r>
            <a:r>
              <a:rPr sz="2800" dirty="0">
                <a:latin typeface="Cambria Math"/>
                <a:cs typeface="Cambria Math"/>
              </a:rPr>
              <a:t>due</a:t>
            </a:r>
            <a:r>
              <a:rPr sz="2800" spc="-65" dirty="0">
                <a:latin typeface="Cambria Math"/>
                <a:cs typeface="Cambria Math"/>
              </a:rPr>
              <a:t> </a:t>
            </a:r>
            <a:r>
              <a:rPr sz="2800" dirty="0">
                <a:latin typeface="Cambria Math"/>
                <a:cs typeface="Cambria Math"/>
              </a:rPr>
              <a:t>to</a:t>
            </a:r>
            <a:r>
              <a:rPr sz="2800" spc="-80" dirty="0">
                <a:latin typeface="Cambria Math"/>
                <a:cs typeface="Cambria Math"/>
              </a:rPr>
              <a:t> </a:t>
            </a:r>
            <a:r>
              <a:rPr sz="2800" dirty="0">
                <a:latin typeface="Cambria Math"/>
                <a:cs typeface="Cambria Math"/>
              </a:rPr>
              <a:t>increased</a:t>
            </a:r>
            <a:r>
              <a:rPr sz="2800" spc="-10" dirty="0">
                <a:latin typeface="Cambria Math"/>
                <a:cs typeface="Cambria Math"/>
              </a:rPr>
              <a:t> </a:t>
            </a:r>
            <a:r>
              <a:rPr sz="2800" spc="-20" dirty="0">
                <a:latin typeface="Cambria Math"/>
                <a:cs typeface="Cambria Math"/>
              </a:rPr>
              <a:t>data </a:t>
            </a:r>
            <a:r>
              <a:rPr sz="2800" spc="-35" dirty="0">
                <a:latin typeface="Cambria Math"/>
                <a:cs typeface="Cambria Math"/>
              </a:rPr>
              <a:t>diversity.Models</a:t>
            </a:r>
            <a:r>
              <a:rPr sz="2800" spc="-75" dirty="0">
                <a:latin typeface="Cambria Math"/>
                <a:cs typeface="Cambria Math"/>
              </a:rPr>
              <a:t> </a:t>
            </a:r>
            <a:r>
              <a:rPr sz="2800" dirty="0">
                <a:latin typeface="Cambria Math"/>
                <a:cs typeface="Cambria Math"/>
              </a:rPr>
              <a:t>generalized</a:t>
            </a:r>
            <a:r>
              <a:rPr sz="2800" spc="50" dirty="0">
                <a:latin typeface="Cambria Math"/>
                <a:cs typeface="Cambria Math"/>
              </a:rPr>
              <a:t> </a:t>
            </a:r>
            <a:r>
              <a:rPr sz="2800" dirty="0">
                <a:latin typeface="Cambria Math"/>
                <a:cs typeface="Cambria Math"/>
              </a:rPr>
              <a:t>better</a:t>
            </a:r>
            <a:r>
              <a:rPr sz="2800" spc="-35" dirty="0">
                <a:latin typeface="Cambria Math"/>
                <a:cs typeface="Cambria Math"/>
              </a:rPr>
              <a:t> </a:t>
            </a:r>
            <a:r>
              <a:rPr sz="2800" dirty="0">
                <a:latin typeface="Cambria Math"/>
                <a:cs typeface="Cambria Math"/>
              </a:rPr>
              <a:t>across</a:t>
            </a:r>
            <a:r>
              <a:rPr sz="2800" spc="15" dirty="0">
                <a:latin typeface="Cambria Math"/>
                <a:cs typeface="Cambria Math"/>
              </a:rPr>
              <a:t> </a:t>
            </a:r>
            <a:r>
              <a:rPr sz="2800" dirty="0">
                <a:latin typeface="Cambria Math"/>
                <a:cs typeface="Cambria Math"/>
              </a:rPr>
              <a:t>subjects,</a:t>
            </a:r>
            <a:r>
              <a:rPr sz="2800" spc="-10" dirty="0">
                <a:latin typeface="Cambria Math"/>
                <a:cs typeface="Cambria Math"/>
              </a:rPr>
              <a:t> </a:t>
            </a:r>
            <a:r>
              <a:rPr sz="2800" dirty="0">
                <a:latin typeface="Cambria Math"/>
                <a:cs typeface="Cambria Math"/>
              </a:rPr>
              <a:t>handling</a:t>
            </a:r>
            <a:r>
              <a:rPr sz="2800" spc="20" dirty="0">
                <a:latin typeface="Cambria Math"/>
                <a:cs typeface="Cambria Math"/>
              </a:rPr>
              <a:t> </a:t>
            </a:r>
            <a:r>
              <a:rPr sz="2800" spc="-35" dirty="0">
                <a:latin typeface="Cambria Math"/>
                <a:cs typeface="Cambria Math"/>
              </a:rPr>
              <a:t>inter-</a:t>
            </a:r>
            <a:r>
              <a:rPr sz="2800" spc="-10" dirty="0">
                <a:latin typeface="Cambria Math"/>
                <a:cs typeface="Cambria Math"/>
              </a:rPr>
              <a:t>subject variability</a:t>
            </a:r>
            <a:r>
              <a:rPr sz="2800" spc="-30" dirty="0">
                <a:latin typeface="Cambria Math"/>
                <a:cs typeface="Cambria Math"/>
              </a:rPr>
              <a:t> </a:t>
            </a:r>
            <a:r>
              <a:rPr sz="2800" dirty="0">
                <a:latin typeface="Cambria Math"/>
                <a:cs typeface="Cambria Math"/>
              </a:rPr>
              <a:t>more</a:t>
            </a:r>
            <a:r>
              <a:rPr sz="2800" spc="-15" dirty="0">
                <a:latin typeface="Cambria Math"/>
                <a:cs typeface="Cambria Math"/>
              </a:rPr>
              <a:t> </a:t>
            </a:r>
            <a:r>
              <a:rPr sz="2800" spc="-10" dirty="0">
                <a:latin typeface="Cambria Math"/>
                <a:cs typeface="Cambria Math"/>
              </a:rPr>
              <a:t>effectively.</a:t>
            </a:r>
            <a:endParaRPr sz="2800" dirty="0">
              <a:latin typeface="Cambria Math"/>
              <a:cs typeface="Cambria Math"/>
            </a:endParaRPr>
          </a:p>
          <a:p>
            <a:pPr>
              <a:lnSpc>
                <a:spcPct val="100000"/>
              </a:lnSpc>
              <a:buFont typeface="Arial MT"/>
              <a:buChar char="•"/>
            </a:pPr>
            <a:endParaRPr sz="2800" dirty="0">
              <a:latin typeface="Cambria Math"/>
              <a:cs typeface="Cambria Math"/>
            </a:endParaRPr>
          </a:p>
          <a:p>
            <a:pPr>
              <a:lnSpc>
                <a:spcPct val="100000"/>
              </a:lnSpc>
              <a:spcBef>
                <a:spcPts val="120"/>
              </a:spcBef>
              <a:buFont typeface="Arial MT"/>
              <a:buChar char="•"/>
            </a:pPr>
            <a:endParaRPr sz="2800" dirty="0">
              <a:latin typeface="Cambria Math"/>
              <a:cs typeface="Cambria Math"/>
            </a:endParaRPr>
          </a:p>
          <a:p>
            <a:pPr marL="12700">
              <a:lnSpc>
                <a:spcPct val="100000"/>
              </a:lnSpc>
            </a:pPr>
            <a:r>
              <a:rPr sz="2800" spc="-20" dirty="0">
                <a:latin typeface="Cambria Math"/>
                <a:cs typeface="Cambria Math"/>
              </a:rPr>
              <a:t>Potential</a:t>
            </a:r>
            <a:r>
              <a:rPr sz="2800" spc="-90" dirty="0">
                <a:latin typeface="Cambria Math"/>
                <a:cs typeface="Cambria Math"/>
              </a:rPr>
              <a:t> </a:t>
            </a:r>
            <a:r>
              <a:rPr sz="2800" spc="-10" dirty="0">
                <a:latin typeface="Cambria Math"/>
                <a:cs typeface="Cambria Math"/>
              </a:rPr>
              <a:t>for</a:t>
            </a:r>
            <a:r>
              <a:rPr sz="2800" spc="-100" dirty="0">
                <a:latin typeface="Cambria Math"/>
                <a:cs typeface="Cambria Math"/>
              </a:rPr>
              <a:t> </a:t>
            </a:r>
            <a:r>
              <a:rPr sz="2800" spc="-40" dirty="0">
                <a:latin typeface="Cambria Math"/>
                <a:cs typeface="Cambria Math"/>
              </a:rPr>
              <a:t>Real-</a:t>
            </a:r>
            <a:r>
              <a:rPr sz="2800" dirty="0">
                <a:latin typeface="Cambria Math"/>
                <a:cs typeface="Cambria Math"/>
              </a:rPr>
              <a:t>Time</a:t>
            </a:r>
            <a:r>
              <a:rPr sz="2800" spc="-15" dirty="0">
                <a:latin typeface="Cambria Math"/>
                <a:cs typeface="Cambria Math"/>
              </a:rPr>
              <a:t> </a:t>
            </a:r>
            <a:r>
              <a:rPr sz="2800" dirty="0">
                <a:latin typeface="Cambria Math"/>
                <a:cs typeface="Cambria Math"/>
              </a:rPr>
              <a:t>BCI</a:t>
            </a:r>
            <a:r>
              <a:rPr sz="2800" spc="-85" dirty="0">
                <a:latin typeface="Cambria Math"/>
                <a:cs typeface="Cambria Math"/>
              </a:rPr>
              <a:t> </a:t>
            </a:r>
            <a:r>
              <a:rPr sz="2800" spc="-20" dirty="0">
                <a:latin typeface="Cambria Math"/>
                <a:cs typeface="Cambria Math"/>
              </a:rPr>
              <a:t>Systems</a:t>
            </a:r>
            <a:r>
              <a:rPr sz="2800" spc="15" dirty="0">
                <a:latin typeface="Cambria Math"/>
                <a:cs typeface="Cambria Math"/>
              </a:rPr>
              <a:t> </a:t>
            </a:r>
            <a:r>
              <a:rPr sz="2800" spc="-25" dirty="0">
                <a:latin typeface="Cambria Math"/>
                <a:cs typeface="Cambria Math"/>
              </a:rPr>
              <a:t>:-</a:t>
            </a:r>
            <a:endParaRPr sz="2800" dirty="0">
              <a:latin typeface="Cambria Math"/>
              <a:cs typeface="Cambria Math"/>
            </a:endParaRPr>
          </a:p>
          <a:p>
            <a:pPr marL="210185" marR="5080" indent="-13970">
              <a:lnSpc>
                <a:spcPts val="2250"/>
              </a:lnSpc>
              <a:spcBef>
                <a:spcPts val="805"/>
              </a:spcBef>
              <a:buFont typeface="Arial MT"/>
              <a:buChar char="•"/>
              <a:tabLst>
                <a:tab pos="297815" algn="l"/>
              </a:tabLst>
            </a:pPr>
            <a:r>
              <a:rPr sz="2800" dirty="0">
                <a:latin typeface="Cambria Math"/>
                <a:cs typeface="Cambria Math"/>
              </a:rPr>
              <a:t>	The</a:t>
            </a:r>
            <a:r>
              <a:rPr sz="2800" spc="-20" dirty="0">
                <a:latin typeface="Cambria Math"/>
                <a:cs typeface="Cambria Math"/>
              </a:rPr>
              <a:t> </a:t>
            </a:r>
            <a:r>
              <a:rPr sz="2800" dirty="0">
                <a:latin typeface="Cambria Math"/>
                <a:cs typeface="Cambria Math"/>
              </a:rPr>
              <a:t>project</a:t>
            </a:r>
            <a:r>
              <a:rPr sz="2800" spc="60" dirty="0">
                <a:latin typeface="Cambria Math"/>
                <a:cs typeface="Cambria Math"/>
              </a:rPr>
              <a:t> </a:t>
            </a:r>
            <a:r>
              <a:rPr sz="2800" spc="-10" dirty="0">
                <a:latin typeface="Cambria Math"/>
                <a:cs typeface="Cambria Math"/>
              </a:rPr>
              <a:t>demonstrated</a:t>
            </a:r>
            <a:r>
              <a:rPr sz="2800" spc="204" dirty="0">
                <a:latin typeface="Cambria Math"/>
                <a:cs typeface="Cambria Math"/>
              </a:rPr>
              <a:t> </a:t>
            </a:r>
            <a:r>
              <a:rPr sz="2800" dirty="0">
                <a:latin typeface="Cambria Math"/>
                <a:cs typeface="Cambria Math"/>
              </a:rPr>
              <a:t>that</a:t>
            </a:r>
            <a:r>
              <a:rPr sz="2800" spc="-35" dirty="0">
                <a:latin typeface="Cambria Math"/>
                <a:cs typeface="Cambria Math"/>
              </a:rPr>
              <a:t> </a:t>
            </a:r>
            <a:r>
              <a:rPr sz="2800" spc="-30" dirty="0">
                <a:latin typeface="Cambria Math"/>
                <a:cs typeface="Cambria Math"/>
              </a:rPr>
              <a:t>cGAN-</a:t>
            </a:r>
            <a:r>
              <a:rPr sz="2800" dirty="0">
                <a:latin typeface="Cambria Math"/>
                <a:cs typeface="Cambria Math"/>
              </a:rPr>
              <a:t>generated</a:t>
            </a:r>
            <a:r>
              <a:rPr sz="2800" spc="-10" dirty="0">
                <a:latin typeface="Cambria Math"/>
                <a:cs typeface="Cambria Math"/>
              </a:rPr>
              <a:t> </a:t>
            </a:r>
            <a:r>
              <a:rPr sz="2800" dirty="0">
                <a:latin typeface="Cambria Math"/>
                <a:cs typeface="Cambria Math"/>
              </a:rPr>
              <a:t>data</a:t>
            </a:r>
            <a:r>
              <a:rPr sz="2800" spc="5" dirty="0">
                <a:latin typeface="Cambria Math"/>
                <a:cs typeface="Cambria Math"/>
              </a:rPr>
              <a:t> </a:t>
            </a:r>
            <a:r>
              <a:rPr sz="2800" dirty="0">
                <a:latin typeface="Cambria Math"/>
                <a:cs typeface="Cambria Math"/>
              </a:rPr>
              <a:t>can</a:t>
            </a:r>
            <a:r>
              <a:rPr sz="2800" spc="-35" dirty="0">
                <a:latin typeface="Cambria Math"/>
                <a:cs typeface="Cambria Math"/>
              </a:rPr>
              <a:t> </a:t>
            </a:r>
            <a:r>
              <a:rPr sz="2800" dirty="0">
                <a:latin typeface="Cambria Math"/>
                <a:cs typeface="Cambria Math"/>
              </a:rPr>
              <a:t>be</a:t>
            </a:r>
            <a:r>
              <a:rPr sz="2800" spc="-45" dirty="0">
                <a:latin typeface="Cambria Math"/>
                <a:cs typeface="Cambria Math"/>
              </a:rPr>
              <a:t> </a:t>
            </a:r>
            <a:r>
              <a:rPr sz="2800" dirty="0">
                <a:latin typeface="Cambria Math"/>
                <a:cs typeface="Cambria Math"/>
              </a:rPr>
              <a:t>used</a:t>
            </a:r>
            <a:r>
              <a:rPr sz="2800" spc="35" dirty="0">
                <a:latin typeface="Cambria Math"/>
                <a:cs typeface="Cambria Math"/>
              </a:rPr>
              <a:t> </a:t>
            </a:r>
            <a:r>
              <a:rPr sz="2800" dirty="0">
                <a:latin typeface="Cambria Math"/>
                <a:cs typeface="Cambria Math"/>
              </a:rPr>
              <a:t>in </a:t>
            </a:r>
            <a:r>
              <a:rPr sz="2800" spc="-50" dirty="0">
                <a:latin typeface="Cambria Math"/>
                <a:cs typeface="Cambria Math"/>
              </a:rPr>
              <a:t>real-</a:t>
            </a:r>
            <a:r>
              <a:rPr sz="2800" dirty="0">
                <a:latin typeface="Cambria Math"/>
                <a:cs typeface="Cambria Math"/>
              </a:rPr>
              <a:t>time</a:t>
            </a:r>
            <a:r>
              <a:rPr sz="2800" spc="40" dirty="0">
                <a:latin typeface="Cambria Math"/>
                <a:cs typeface="Cambria Math"/>
              </a:rPr>
              <a:t> </a:t>
            </a:r>
            <a:r>
              <a:rPr sz="2800" spc="-25" dirty="0">
                <a:latin typeface="Cambria Math"/>
                <a:cs typeface="Cambria Math"/>
              </a:rPr>
              <a:t>BCI </a:t>
            </a:r>
            <a:r>
              <a:rPr sz="2800" dirty="0">
                <a:latin typeface="Cambria Math"/>
                <a:cs typeface="Cambria Math"/>
              </a:rPr>
              <a:t>applications.Future</a:t>
            </a:r>
            <a:r>
              <a:rPr sz="2800" spc="-10" dirty="0">
                <a:latin typeface="Cambria Math"/>
                <a:cs typeface="Cambria Math"/>
              </a:rPr>
              <a:t> </a:t>
            </a:r>
            <a:r>
              <a:rPr sz="2800" dirty="0">
                <a:latin typeface="Cambria Math"/>
                <a:cs typeface="Cambria Math"/>
              </a:rPr>
              <a:t>scope </a:t>
            </a:r>
            <a:r>
              <a:rPr sz="2800" spc="-10" dirty="0">
                <a:latin typeface="Cambria Math"/>
                <a:cs typeface="Cambria Math"/>
              </a:rPr>
              <a:t>includes:</a:t>
            </a:r>
            <a:endParaRPr sz="2800" dirty="0">
              <a:latin typeface="Cambria Math"/>
              <a:cs typeface="Cambria Math"/>
            </a:endParaRPr>
          </a:p>
          <a:p>
            <a:pPr marL="298450" indent="-101600">
              <a:lnSpc>
                <a:spcPct val="100000"/>
              </a:lnSpc>
              <a:spcBef>
                <a:spcPts val="555"/>
              </a:spcBef>
              <a:buFont typeface="Arial MT"/>
              <a:buChar char="•"/>
              <a:tabLst>
                <a:tab pos="298450" algn="l"/>
              </a:tabLst>
            </a:pPr>
            <a:r>
              <a:rPr sz="2800" spc="-10" dirty="0">
                <a:latin typeface="Cambria Math"/>
                <a:cs typeface="Cambria Math"/>
              </a:rPr>
              <a:t>Subject-</a:t>
            </a:r>
            <a:r>
              <a:rPr sz="2800" dirty="0">
                <a:latin typeface="Cambria Math"/>
                <a:cs typeface="Cambria Math"/>
              </a:rPr>
              <a:t>specific</a:t>
            </a:r>
            <a:r>
              <a:rPr sz="2800" spc="-40" dirty="0">
                <a:latin typeface="Cambria Math"/>
                <a:cs typeface="Cambria Math"/>
              </a:rPr>
              <a:t> </a:t>
            </a:r>
            <a:r>
              <a:rPr sz="2800" dirty="0">
                <a:latin typeface="Cambria Math"/>
                <a:cs typeface="Cambria Math"/>
              </a:rPr>
              <a:t>cGANs</a:t>
            </a:r>
            <a:r>
              <a:rPr sz="2800" spc="135" dirty="0">
                <a:latin typeface="Cambria Math"/>
                <a:cs typeface="Cambria Math"/>
              </a:rPr>
              <a:t> </a:t>
            </a:r>
            <a:r>
              <a:rPr sz="2800" spc="-815" dirty="0">
                <a:latin typeface="Cambria Math"/>
                <a:cs typeface="Cambria Math"/>
              </a:rPr>
              <a:t>—</a:t>
            </a:r>
            <a:r>
              <a:rPr sz="2800" dirty="0">
                <a:latin typeface="Cambria Math"/>
                <a:cs typeface="Cambria Math"/>
              </a:rPr>
              <a:t>›</a:t>
            </a:r>
            <a:r>
              <a:rPr sz="2800" spc="-114" dirty="0">
                <a:latin typeface="Cambria Math"/>
                <a:cs typeface="Cambria Math"/>
              </a:rPr>
              <a:t> </a:t>
            </a:r>
            <a:r>
              <a:rPr sz="2800" spc="-20" dirty="0">
                <a:latin typeface="Cambria Math"/>
                <a:cs typeface="Cambria Math"/>
              </a:rPr>
              <a:t>Personalizing</a:t>
            </a:r>
            <a:r>
              <a:rPr sz="2800" spc="-25" dirty="0">
                <a:latin typeface="Cambria Math"/>
                <a:cs typeface="Cambria Math"/>
              </a:rPr>
              <a:t> </a:t>
            </a:r>
            <a:r>
              <a:rPr sz="2800" dirty="0">
                <a:latin typeface="Cambria Math"/>
                <a:cs typeface="Cambria Math"/>
              </a:rPr>
              <a:t>augmentation</a:t>
            </a:r>
            <a:r>
              <a:rPr sz="2800" spc="25" dirty="0">
                <a:latin typeface="Cambria Math"/>
                <a:cs typeface="Cambria Math"/>
              </a:rPr>
              <a:t> </a:t>
            </a:r>
            <a:r>
              <a:rPr sz="2800" dirty="0">
                <a:latin typeface="Cambria Math"/>
                <a:cs typeface="Cambria Math"/>
              </a:rPr>
              <a:t>for</a:t>
            </a:r>
            <a:r>
              <a:rPr sz="2800" spc="-55" dirty="0">
                <a:latin typeface="Cambria Math"/>
                <a:cs typeface="Cambria Math"/>
              </a:rPr>
              <a:t> </a:t>
            </a:r>
            <a:r>
              <a:rPr sz="2800" dirty="0">
                <a:latin typeface="Cambria Math"/>
                <a:cs typeface="Cambria Math"/>
              </a:rPr>
              <a:t>individual</a:t>
            </a:r>
            <a:r>
              <a:rPr sz="2800" spc="65" dirty="0">
                <a:latin typeface="Cambria Math"/>
                <a:cs typeface="Cambria Math"/>
              </a:rPr>
              <a:t> </a:t>
            </a:r>
            <a:r>
              <a:rPr sz="2800" spc="-10" dirty="0">
                <a:latin typeface="Cambria Math"/>
                <a:cs typeface="Cambria Math"/>
              </a:rPr>
              <a:t>users.</a:t>
            </a:r>
            <a:endParaRPr sz="2800" dirty="0">
              <a:latin typeface="Cambria Math"/>
              <a:cs typeface="Cambria Math"/>
            </a:endParaRPr>
          </a:p>
          <a:p>
            <a:pPr marL="210185" marR="629920" indent="-13970">
              <a:lnSpc>
                <a:spcPts val="2250"/>
              </a:lnSpc>
              <a:spcBef>
                <a:spcPts val="805"/>
              </a:spcBef>
              <a:buFont typeface="Arial MT"/>
              <a:buChar char="•"/>
              <a:tabLst>
                <a:tab pos="297815" algn="l"/>
              </a:tabLst>
            </a:pPr>
            <a:r>
              <a:rPr sz="2800" spc="-10" dirty="0">
                <a:latin typeface="Cambria Math"/>
                <a:cs typeface="Cambria Math"/>
              </a:rPr>
              <a:t>	Adaptive</a:t>
            </a:r>
            <a:r>
              <a:rPr sz="2800" spc="-75" dirty="0">
                <a:latin typeface="Cambria Math"/>
                <a:cs typeface="Cambria Math"/>
              </a:rPr>
              <a:t> </a:t>
            </a:r>
            <a:r>
              <a:rPr sz="2800" dirty="0">
                <a:latin typeface="Cambria Math"/>
                <a:cs typeface="Cambria Math"/>
              </a:rPr>
              <a:t>BCI</a:t>
            </a:r>
            <a:r>
              <a:rPr sz="2800" spc="-55" dirty="0">
                <a:latin typeface="Cambria Math"/>
                <a:cs typeface="Cambria Math"/>
              </a:rPr>
              <a:t> </a:t>
            </a:r>
            <a:r>
              <a:rPr sz="2800" dirty="0">
                <a:latin typeface="Cambria Math"/>
                <a:cs typeface="Cambria Math"/>
              </a:rPr>
              <a:t>training</a:t>
            </a:r>
            <a:r>
              <a:rPr sz="2800" spc="25" dirty="0">
                <a:latin typeface="Cambria Math"/>
                <a:cs typeface="Cambria Math"/>
              </a:rPr>
              <a:t> </a:t>
            </a:r>
            <a:r>
              <a:rPr sz="2800" spc="-815" dirty="0">
                <a:latin typeface="Cambria Math"/>
                <a:cs typeface="Cambria Math"/>
              </a:rPr>
              <a:t>—</a:t>
            </a:r>
            <a:r>
              <a:rPr sz="2800" dirty="0">
                <a:latin typeface="Cambria Math"/>
                <a:cs typeface="Cambria Math"/>
              </a:rPr>
              <a:t>›</a:t>
            </a:r>
            <a:r>
              <a:rPr sz="2800" spc="-114" dirty="0">
                <a:latin typeface="Cambria Math"/>
                <a:cs typeface="Cambria Math"/>
              </a:rPr>
              <a:t> </a:t>
            </a:r>
            <a:r>
              <a:rPr sz="2800" dirty="0">
                <a:latin typeface="Cambria Math"/>
                <a:cs typeface="Cambria Math"/>
              </a:rPr>
              <a:t>Continuous</a:t>
            </a:r>
            <a:r>
              <a:rPr sz="2800" spc="60" dirty="0">
                <a:latin typeface="Cambria Math"/>
                <a:cs typeface="Cambria Math"/>
              </a:rPr>
              <a:t> </a:t>
            </a:r>
            <a:r>
              <a:rPr sz="2800" dirty="0">
                <a:latin typeface="Cambria Math"/>
                <a:cs typeface="Cambria Math"/>
              </a:rPr>
              <a:t>learning</a:t>
            </a:r>
            <a:r>
              <a:rPr sz="2800" spc="35" dirty="0">
                <a:latin typeface="Cambria Math"/>
                <a:cs typeface="Cambria Math"/>
              </a:rPr>
              <a:t> </a:t>
            </a:r>
            <a:r>
              <a:rPr sz="2800" dirty="0">
                <a:latin typeface="Cambria Math"/>
                <a:cs typeface="Cambria Math"/>
              </a:rPr>
              <a:t>to</a:t>
            </a:r>
            <a:r>
              <a:rPr sz="2800" spc="-60" dirty="0">
                <a:latin typeface="Cambria Math"/>
                <a:cs typeface="Cambria Math"/>
              </a:rPr>
              <a:t> </a:t>
            </a:r>
            <a:r>
              <a:rPr sz="2800" dirty="0">
                <a:latin typeface="Cambria Math"/>
                <a:cs typeface="Cambria Math"/>
              </a:rPr>
              <a:t>adapt</a:t>
            </a:r>
            <a:r>
              <a:rPr sz="2800" spc="-70" dirty="0">
                <a:latin typeface="Cambria Math"/>
                <a:cs typeface="Cambria Math"/>
              </a:rPr>
              <a:t> </a:t>
            </a:r>
            <a:r>
              <a:rPr sz="2800" dirty="0">
                <a:latin typeface="Cambria Math"/>
                <a:cs typeface="Cambria Math"/>
              </a:rPr>
              <a:t>to</a:t>
            </a:r>
            <a:r>
              <a:rPr sz="2800" spc="-95" dirty="0">
                <a:latin typeface="Cambria Math"/>
                <a:cs typeface="Cambria Math"/>
              </a:rPr>
              <a:t> </a:t>
            </a:r>
            <a:r>
              <a:rPr sz="2800" spc="-25" dirty="0">
                <a:latin typeface="Cambria Math"/>
                <a:cs typeface="Cambria Math"/>
              </a:rPr>
              <a:t>user-</a:t>
            </a:r>
            <a:r>
              <a:rPr sz="2800" dirty="0">
                <a:latin typeface="Cambria Math"/>
                <a:cs typeface="Cambria Math"/>
              </a:rPr>
              <a:t>specific</a:t>
            </a:r>
            <a:r>
              <a:rPr sz="2800" spc="30" dirty="0">
                <a:latin typeface="Cambria Math"/>
                <a:cs typeface="Cambria Math"/>
              </a:rPr>
              <a:t> </a:t>
            </a:r>
            <a:r>
              <a:rPr sz="2800" spc="-10" dirty="0">
                <a:latin typeface="Cambria Math"/>
                <a:cs typeface="Cambria Math"/>
              </a:rPr>
              <a:t>brain </a:t>
            </a:r>
            <a:r>
              <a:rPr sz="2800" dirty="0">
                <a:latin typeface="Cambria Math"/>
                <a:cs typeface="Cambria Math"/>
              </a:rPr>
              <a:t>activity</a:t>
            </a:r>
            <a:r>
              <a:rPr sz="2800" spc="-10" dirty="0">
                <a:latin typeface="Cambria Math"/>
                <a:cs typeface="Cambria Math"/>
              </a:rPr>
              <a:t> changes.</a:t>
            </a:r>
            <a:endParaRPr sz="2800" dirty="0">
              <a:latin typeface="Cambria Math"/>
              <a:cs typeface="Cambria Math"/>
            </a:endParaRPr>
          </a:p>
        </p:txBody>
      </p:sp>
      <p:sp>
        <p:nvSpPr>
          <p:cNvPr id="3" name="object 3"/>
          <p:cNvSpPr txBox="1">
            <a:spLocks noGrp="1"/>
          </p:cNvSpPr>
          <p:nvPr>
            <p:ph type="title"/>
          </p:nvPr>
        </p:nvSpPr>
        <p:spPr>
          <a:xfrm>
            <a:off x="55418" y="0"/>
            <a:ext cx="2789555" cy="849967"/>
          </a:xfrm>
          <a:prstGeom prst="rect">
            <a:avLst/>
          </a:prstGeom>
        </p:spPr>
        <p:txBody>
          <a:bodyPr vert="horz" wrap="square" lIns="0" tIns="354067" rIns="0" bIns="0" rtlCol="0">
            <a:spAutoFit/>
          </a:bodyPr>
          <a:lstStyle/>
          <a:p>
            <a:pPr marL="509270">
              <a:lnSpc>
                <a:spcPct val="100000"/>
              </a:lnSpc>
              <a:spcBef>
                <a:spcPts val="100"/>
              </a:spcBef>
            </a:pPr>
            <a:r>
              <a:rPr lang="en-IN" sz="3200" b="1" spc="-25" dirty="0">
                <a:latin typeface="Times New Roman"/>
                <a:cs typeface="Times New Roman"/>
              </a:rPr>
              <a:t>RESULT</a:t>
            </a:r>
            <a:r>
              <a:rPr sz="3200" b="1" spc="-25" dirty="0">
                <a:latin typeface="Times New Roman"/>
                <a:cs typeface="Times New Roman"/>
              </a:rPr>
              <a:t>:-</a:t>
            </a:r>
            <a:endParaRPr sz="3200" b="1"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1114CD9-F649-F76A-533D-2469919A290F}"/>
              </a:ext>
            </a:extLst>
          </p:cNvPr>
          <p:cNvGraphicFramePr>
            <a:graphicFrameLocks noGrp="1"/>
          </p:cNvGraphicFramePr>
          <p:nvPr>
            <p:extLst>
              <p:ext uri="{D42A27DB-BD31-4B8C-83A1-F6EECF244321}">
                <p14:modId xmlns:p14="http://schemas.microsoft.com/office/powerpoint/2010/main" val="2497479402"/>
              </p:ext>
            </p:extLst>
          </p:nvPr>
        </p:nvGraphicFramePr>
        <p:xfrm>
          <a:off x="1447800" y="1371600"/>
          <a:ext cx="9220200" cy="4662747"/>
        </p:xfrm>
        <a:graphic>
          <a:graphicData uri="http://schemas.openxmlformats.org/drawingml/2006/table">
            <a:tbl>
              <a:tblPr firstRow="1" firstCol="1" bandRow="1">
                <a:tableStyleId>{5C22544A-7EE6-4342-B048-85BDC9FD1C3A}</a:tableStyleId>
              </a:tblPr>
              <a:tblGrid>
                <a:gridCol w="3072514">
                  <a:extLst>
                    <a:ext uri="{9D8B030D-6E8A-4147-A177-3AD203B41FA5}">
                      <a16:colId xmlns:a16="http://schemas.microsoft.com/office/drawing/2014/main" val="831424223"/>
                    </a:ext>
                  </a:extLst>
                </a:gridCol>
                <a:gridCol w="3073843">
                  <a:extLst>
                    <a:ext uri="{9D8B030D-6E8A-4147-A177-3AD203B41FA5}">
                      <a16:colId xmlns:a16="http://schemas.microsoft.com/office/drawing/2014/main" val="3000052781"/>
                    </a:ext>
                  </a:extLst>
                </a:gridCol>
                <a:gridCol w="3073843">
                  <a:extLst>
                    <a:ext uri="{9D8B030D-6E8A-4147-A177-3AD203B41FA5}">
                      <a16:colId xmlns:a16="http://schemas.microsoft.com/office/drawing/2014/main" val="2408808065"/>
                    </a:ext>
                  </a:extLst>
                </a:gridCol>
              </a:tblGrid>
              <a:tr h="1017202">
                <a:tc>
                  <a:txBody>
                    <a:bodyPr/>
                    <a:lstStyle/>
                    <a:p>
                      <a:pPr algn="ctr">
                        <a:lnSpc>
                          <a:spcPct val="150000"/>
                        </a:lnSpc>
                        <a:spcAft>
                          <a:spcPts val="1000"/>
                        </a:spcAft>
                        <a:buNone/>
                      </a:pPr>
                      <a:r>
                        <a:rPr lang="en-US" sz="2000" kern="0" dirty="0">
                          <a:effectLst/>
                          <a:latin typeface="Cambria Math" panose="02040503050406030204" pitchFamily="18" charset="0"/>
                          <a:ea typeface="Cambria Math" panose="02040503050406030204" pitchFamily="18" charset="0"/>
                        </a:rPr>
                        <a:t>TYPES OF INTEGRATION</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CNN ACCRURACY WITHOUT AUGMENTATION</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CNN ACCRURACY WITH AUGMENTATION</a:t>
                      </a:r>
                    </a:p>
                    <a:p>
                      <a:pPr algn="ctr">
                        <a:lnSpc>
                          <a:spcPct val="115000"/>
                        </a:lnSpc>
                        <a:spcAft>
                          <a:spcPts val="1000"/>
                        </a:spcAft>
                        <a:buNone/>
                      </a:pPr>
                      <a:r>
                        <a:rPr lang="en-US" sz="1800" b="1" dirty="0">
                          <a:solidFill>
                            <a:schemeClr val="lt1"/>
                          </a:solidFill>
                          <a:effectLst/>
                          <a:latin typeface="+mn-lt"/>
                          <a:ea typeface="+mn-ea"/>
                          <a:cs typeface="+mn-cs"/>
                        </a:rPr>
                        <a:t>(CGAN MODAL)</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211726889"/>
                  </a:ext>
                </a:extLst>
              </a:tr>
              <a:tr h="795983">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60%</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84%</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273454301"/>
                  </a:ext>
                </a:extLst>
              </a:tr>
              <a:tr h="1108818">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56%</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73%</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1293273653"/>
                  </a:ext>
                </a:extLst>
              </a:tr>
              <a:tr h="1445856">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50%</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81%</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182571634"/>
                  </a:ext>
                </a:extLst>
              </a:tr>
            </a:tbl>
          </a:graphicData>
        </a:graphic>
      </p:graphicFrame>
      <p:sp>
        <p:nvSpPr>
          <p:cNvPr id="3" name="object 3">
            <a:extLst>
              <a:ext uri="{FF2B5EF4-FFF2-40B4-BE49-F238E27FC236}">
                <a16:creationId xmlns:a16="http://schemas.microsoft.com/office/drawing/2014/main" id="{2C6CFE8E-5A00-482E-742D-FDF5FBC965DB}"/>
              </a:ext>
            </a:extLst>
          </p:cNvPr>
          <p:cNvSpPr txBox="1">
            <a:spLocks/>
          </p:cNvSpPr>
          <p:nvPr/>
        </p:nvSpPr>
        <p:spPr>
          <a:xfrm>
            <a:off x="55418" y="0"/>
            <a:ext cx="2789555" cy="849967"/>
          </a:xfrm>
          <a:prstGeom prst="rect">
            <a:avLst/>
          </a:prstGeom>
        </p:spPr>
        <p:txBody>
          <a:bodyPr vert="horz" wrap="square" lIns="0" tIns="354067" rIns="0" bIns="0" rtlCol="0">
            <a:spAutoFit/>
          </a:bodyPr>
          <a:lstStyle>
            <a:lvl1pPr>
              <a:defRPr>
                <a:latin typeface="+mj-lt"/>
                <a:ea typeface="+mj-ea"/>
                <a:cs typeface="+mj-cs"/>
              </a:defRPr>
            </a:lvl1pPr>
          </a:lstStyle>
          <a:p>
            <a:pPr marL="509270">
              <a:spcBef>
                <a:spcPts val="100"/>
              </a:spcBef>
            </a:pPr>
            <a:r>
              <a:rPr lang="en-IN" sz="3200" b="1" spc="-150" dirty="0">
                <a:latin typeface="Times New Roman"/>
                <a:cs typeface="Times New Roman"/>
              </a:rPr>
              <a:t>RESULT</a:t>
            </a:r>
            <a:r>
              <a:rPr lang="en-IN" sz="3200" b="1" dirty="0">
                <a:latin typeface="Times New Roman"/>
                <a:cs typeface="Times New Roman"/>
              </a:rPr>
              <a:t> </a:t>
            </a:r>
            <a:r>
              <a:rPr lang="en-IN" sz="3200" b="1" spc="-25" dirty="0">
                <a:latin typeface="Times New Roman"/>
                <a:cs typeface="Times New Roman"/>
              </a:rPr>
              <a:t>:-</a:t>
            </a:r>
            <a:endParaRPr lang="en-IN" sz="3200" b="1" dirty="0">
              <a:latin typeface="Times New Roman"/>
              <a:cs typeface="Times New Roman"/>
            </a:endParaRPr>
          </a:p>
        </p:txBody>
      </p:sp>
    </p:spTree>
    <p:extLst>
      <p:ext uri="{BB962C8B-B14F-4D97-AF65-F5344CB8AC3E}">
        <p14:creationId xmlns:p14="http://schemas.microsoft.com/office/powerpoint/2010/main" val="2116195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031A55E-5FFC-AFC0-BE27-473B3BA51D9A}"/>
              </a:ext>
            </a:extLst>
          </p:cNvPr>
          <p:cNvGraphicFramePr>
            <a:graphicFrameLocks noGrp="1"/>
          </p:cNvGraphicFramePr>
          <p:nvPr>
            <p:extLst>
              <p:ext uri="{D42A27DB-BD31-4B8C-83A1-F6EECF244321}">
                <p14:modId xmlns:p14="http://schemas.microsoft.com/office/powerpoint/2010/main" val="2785951256"/>
              </p:ext>
            </p:extLst>
          </p:nvPr>
        </p:nvGraphicFramePr>
        <p:xfrm>
          <a:off x="1447800" y="1371600"/>
          <a:ext cx="9448800" cy="4662747"/>
        </p:xfrm>
        <a:graphic>
          <a:graphicData uri="http://schemas.openxmlformats.org/drawingml/2006/table">
            <a:tbl>
              <a:tblPr firstRow="1" firstCol="1" bandRow="1">
                <a:tableStyleId>{5C22544A-7EE6-4342-B048-85BDC9FD1C3A}</a:tableStyleId>
              </a:tblPr>
              <a:tblGrid>
                <a:gridCol w="2361689">
                  <a:extLst>
                    <a:ext uri="{9D8B030D-6E8A-4147-A177-3AD203B41FA5}">
                      <a16:colId xmlns:a16="http://schemas.microsoft.com/office/drawing/2014/main" val="831424223"/>
                    </a:ext>
                  </a:extLst>
                </a:gridCol>
                <a:gridCol w="2361689">
                  <a:extLst>
                    <a:ext uri="{9D8B030D-6E8A-4147-A177-3AD203B41FA5}">
                      <a16:colId xmlns:a16="http://schemas.microsoft.com/office/drawing/2014/main" val="2512129022"/>
                    </a:ext>
                  </a:extLst>
                </a:gridCol>
                <a:gridCol w="2362711">
                  <a:extLst>
                    <a:ext uri="{9D8B030D-6E8A-4147-A177-3AD203B41FA5}">
                      <a16:colId xmlns:a16="http://schemas.microsoft.com/office/drawing/2014/main" val="3000052781"/>
                    </a:ext>
                  </a:extLst>
                </a:gridCol>
                <a:gridCol w="2362711">
                  <a:extLst>
                    <a:ext uri="{9D8B030D-6E8A-4147-A177-3AD203B41FA5}">
                      <a16:colId xmlns:a16="http://schemas.microsoft.com/office/drawing/2014/main" val="2408808065"/>
                    </a:ext>
                  </a:extLst>
                </a:gridCol>
              </a:tblGrid>
              <a:tr h="1017202">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TYPES OF INTEGRATION</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BEST CLASSIFIERS</a:t>
                      </a:r>
                    </a:p>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cs typeface="Times New Roman" panose="02020603050405020304" pitchFamily="18" charset="0"/>
                        </a:rPr>
                        <a:t>(ML CLASSIFIERS)</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ACCRURACY WITHOUT AUGMENTATION</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ACCRURACY WITH AUGMENTATION</a:t>
                      </a:r>
                    </a:p>
                    <a:p>
                      <a:pPr algn="ctr">
                        <a:lnSpc>
                          <a:spcPct val="115000"/>
                        </a:lnSpc>
                        <a:spcAft>
                          <a:spcPts val="1000"/>
                        </a:spcAft>
                        <a:buNone/>
                      </a:pPr>
                      <a:r>
                        <a:rPr lang="en-US" sz="1800" b="1" dirty="0">
                          <a:solidFill>
                            <a:schemeClr val="lt1"/>
                          </a:solidFill>
                          <a:effectLst/>
                          <a:latin typeface="+mn-lt"/>
                          <a:ea typeface="+mn-ea"/>
                          <a:cs typeface="+mn-cs"/>
                        </a:rPr>
                        <a:t>(CGAN MODAL)</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211726889"/>
                  </a:ext>
                </a:extLst>
              </a:tr>
              <a:tr h="795983">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Random forest classifier</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63%</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80%</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273454301"/>
                  </a:ext>
                </a:extLst>
              </a:tr>
              <a:tr h="1108818">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00000"/>
                        </a:lnSpc>
                        <a:spcAft>
                          <a:spcPts val="1000"/>
                        </a:spcAft>
                        <a:buNone/>
                      </a:pPr>
                      <a:r>
                        <a:rPr lang="en-US" sz="2000" kern="0" dirty="0">
                          <a:effectLst/>
                          <a:latin typeface="Cambria Math" panose="02040503050406030204" pitchFamily="18" charset="0"/>
                          <a:ea typeface="Cambria Math" panose="02040503050406030204" pitchFamily="18" charset="0"/>
                        </a:rPr>
                        <a:t>KNN &amp; Random forest</a:t>
                      </a:r>
                      <a:endParaRPr lang="en-IN" sz="2000" kern="100" dirty="0">
                        <a:effectLst/>
                        <a:latin typeface="Cambria Math" panose="02040503050406030204" pitchFamily="18" charset="0"/>
                        <a:ea typeface="Cambria Math" panose="02040503050406030204" pitchFamily="18" charset="0"/>
                      </a:endParaRPr>
                    </a:p>
                    <a:p>
                      <a:pPr algn="ctr">
                        <a:lnSpc>
                          <a:spcPct val="100000"/>
                        </a:lnSpc>
                        <a:spcAft>
                          <a:spcPts val="1000"/>
                        </a:spcAft>
                        <a:buNone/>
                      </a:pPr>
                      <a:r>
                        <a:rPr lang="en-US" sz="2000" kern="0" dirty="0">
                          <a:effectLst/>
                          <a:latin typeface="Cambria Math" panose="02040503050406030204" pitchFamily="18" charset="0"/>
                          <a:ea typeface="Cambria Math" panose="02040503050406030204" pitchFamily="18" charset="0"/>
                        </a:rPr>
                        <a:t>classifier</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50%</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73%</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1293273653"/>
                  </a:ext>
                </a:extLst>
              </a:tr>
              <a:tr h="1445856">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300000"/>
                        </a:lnSpc>
                        <a:spcAft>
                          <a:spcPts val="1000"/>
                        </a:spcAft>
                        <a:buNone/>
                      </a:pPr>
                      <a:r>
                        <a:rPr lang="en-US" sz="2000" kern="0" dirty="0">
                          <a:effectLst/>
                          <a:latin typeface="Cambria Math" panose="02040503050406030204" pitchFamily="18" charset="0"/>
                          <a:ea typeface="Cambria Math" panose="02040503050406030204" pitchFamily="18" charset="0"/>
                        </a:rPr>
                        <a:t>Ridge classifier</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72%</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90%</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2663" marR="62663" marT="0" marB="0"/>
                </a:tc>
                <a:extLst>
                  <a:ext uri="{0D108BD9-81ED-4DB2-BD59-A6C34878D82A}">
                    <a16:rowId xmlns:a16="http://schemas.microsoft.com/office/drawing/2014/main" val="182571634"/>
                  </a:ext>
                </a:extLst>
              </a:tr>
            </a:tbl>
          </a:graphicData>
        </a:graphic>
      </p:graphicFrame>
      <p:sp>
        <p:nvSpPr>
          <p:cNvPr id="4" name="object 3">
            <a:extLst>
              <a:ext uri="{FF2B5EF4-FFF2-40B4-BE49-F238E27FC236}">
                <a16:creationId xmlns:a16="http://schemas.microsoft.com/office/drawing/2014/main" id="{65491552-17F9-8535-1FB7-E01AEFB8A016}"/>
              </a:ext>
            </a:extLst>
          </p:cNvPr>
          <p:cNvSpPr txBox="1">
            <a:spLocks/>
          </p:cNvSpPr>
          <p:nvPr/>
        </p:nvSpPr>
        <p:spPr>
          <a:xfrm>
            <a:off x="55418" y="0"/>
            <a:ext cx="2789555" cy="849967"/>
          </a:xfrm>
          <a:prstGeom prst="rect">
            <a:avLst/>
          </a:prstGeom>
        </p:spPr>
        <p:txBody>
          <a:bodyPr vert="horz" wrap="square" lIns="0" tIns="354067" rIns="0" bIns="0" rtlCol="0">
            <a:spAutoFit/>
          </a:bodyPr>
          <a:lstStyle>
            <a:lvl1pPr>
              <a:defRPr>
                <a:latin typeface="+mj-lt"/>
                <a:ea typeface="+mj-ea"/>
                <a:cs typeface="+mj-cs"/>
              </a:defRPr>
            </a:lvl1pPr>
          </a:lstStyle>
          <a:p>
            <a:pPr marL="509270">
              <a:spcBef>
                <a:spcPts val="100"/>
              </a:spcBef>
            </a:pPr>
            <a:r>
              <a:rPr lang="en-IN" sz="3200" b="1" spc="-150" dirty="0">
                <a:latin typeface="Times New Roman"/>
                <a:cs typeface="Times New Roman"/>
              </a:rPr>
              <a:t>RESULT</a:t>
            </a:r>
            <a:r>
              <a:rPr lang="en-IN" sz="3200" b="1" dirty="0">
                <a:latin typeface="Times New Roman"/>
                <a:cs typeface="Times New Roman"/>
              </a:rPr>
              <a:t> </a:t>
            </a:r>
            <a:r>
              <a:rPr lang="en-IN" sz="3200" b="1" spc="-25" dirty="0">
                <a:latin typeface="Times New Roman"/>
                <a:cs typeface="Times New Roman"/>
              </a:rPr>
              <a:t>:-</a:t>
            </a:r>
            <a:endParaRPr lang="en-IN" sz="3200" b="1" dirty="0">
              <a:latin typeface="Times New Roman"/>
              <a:cs typeface="Times New Roman"/>
            </a:endParaRPr>
          </a:p>
        </p:txBody>
      </p:sp>
    </p:spTree>
    <p:extLst>
      <p:ext uri="{BB962C8B-B14F-4D97-AF65-F5344CB8AC3E}">
        <p14:creationId xmlns:p14="http://schemas.microsoft.com/office/powerpoint/2010/main" val="2312007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572E949-0020-FE4F-4F31-34D85EE9A9B1}"/>
              </a:ext>
            </a:extLst>
          </p:cNvPr>
          <p:cNvGraphicFramePr>
            <a:graphicFrameLocks noGrp="1"/>
          </p:cNvGraphicFramePr>
          <p:nvPr>
            <p:extLst>
              <p:ext uri="{D42A27DB-BD31-4B8C-83A1-F6EECF244321}">
                <p14:modId xmlns:p14="http://schemas.microsoft.com/office/powerpoint/2010/main" val="3189036034"/>
              </p:ext>
            </p:extLst>
          </p:nvPr>
        </p:nvGraphicFramePr>
        <p:xfrm>
          <a:off x="990600" y="1219200"/>
          <a:ext cx="10202805" cy="5536636"/>
        </p:xfrm>
        <a:graphic>
          <a:graphicData uri="http://schemas.openxmlformats.org/drawingml/2006/table">
            <a:tbl>
              <a:tblPr firstRow="1" firstCol="1" bandRow="1">
                <a:tableStyleId>{5C22544A-7EE6-4342-B048-85BDC9FD1C3A}</a:tableStyleId>
              </a:tblPr>
              <a:tblGrid>
                <a:gridCol w="2759696">
                  <a:extLst>
                    <a:ext uri="{9D8B030D-6E8A-4147-A177-3AD203B41FA5}">
                      <a16:colId xmlns:a16="http://schemas.microsoft.com/office/drawing/2014/main" val="3325568745"/>
                    </a:ext>
                  </a:extLst>
                </a:gridCol>
                <a:gridCol w="2091559">
                  <a:extLst>
                    <a:ext uri="{9D8B030D-6E8A-4147-A177-3AD203B41FA5}">
                      <a16:colId xmlns:a16="http://schemas.microsoft.com/office/drawing/2014/main" val="393578250"/>
                    </a:ext>
                  </a:extLst>
                </a:gridCol>
                <a:gridCol w="2675775">
                  <a:extLst>
                    <a:ext uri="{9D8B030D-6E8A-4147-A177-3AD203B41FA5}">
                      <a16:colId xmlns:a16="http://schemas.microsoft.com/office/drawing/2014/main" val="982334011"/>
                    </a:ext>
                  </a:extLst>
                </a:gridCol>
                <a:gridCol w="2675775">
                  <a:extLst>
                    <a:ext uri="{9D8B030D-6E8A-4147-A177-3AD203B41FA5}">
                      <a16:colId xmlns:a16="http://schemas.microsoft.com/office/drawing/2014/main" val="1323258106"/>
                    </a:ext>
                  </a:extLst>
                </a:gridCol>
              </a:tblGrid>
              <a:tr h="1240718">
                <a:tc>
                  <a:txBody>
                    <a:bodyPr/>
                    <a:lstStyle/>
                    <a:p>
                      <a:pPr algn="ctr">
                        <a:lnSpc>
                          <a:spcPct val="150000"/>
                        </a:lnSpc>
                        <a:spcAft>
                          <a:spcPts val="1000"/>
                        </a:spcAft>
                        <a:buNone/>
                      </a:pPr>
                      <a:r>
                        <a:rPr lang="en-US" sz="2000" kern="0" dirty="0">
                          <a:effectLst/>
                          <a:latin typeface="Cambria Math" panose="02040503050406030204" pitchFamily="18" charset="0"/>
                          <a:ea typeface="Cambria Math" panose="02040503050406030204" pitchFamily="18" charset="0"/>
                        </a:rPr>
                        <a:t>TYPES OF INTEGRATION</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BEST CLASSIFIERS</a:t>
                      </a:r>
                    </a:p>
                    <a:p>
                      <a:pPr marL="0" marR="0" lvl="0" indent="0" algn="ctr" defTabSz="914400" eaLnBrk="1" fontAlgn="auto" latinLnBrk="0" hangingPunct="1">
                        <a:lnSpc>
                          <a:spcPct val="115000"/>
                        </a:lnSpc>
                        <a:spcBef>
                          <a:spcPts val="0"/>
                        </a:spcBef>
                        <a:spcAft>
                          <a:spcPts val="1000"/>
                        </a:spcAft>
                        <a:buClrTx/>
                        <a:buSzTx/>
                        <a:buFontTx/>
                        <a:buNone/>
                        <a:tabLst/>
                        <a:defRPr/>
                      </a:pPr>
                      <a:r>
                        <a:rPr lang="en-US" sz="2000" kern="0" dirty="0">
                          <a:effectLst/>
                          <a:latin typeface="Cambria Math" panose="02040503050406030204" pitchFamily="18" charset="0"/>
                          <a:ea typeface="Cambria Math" panose="02040503050406030204" pitchFamily="18" charset="0"/>
                          <a:cs typeface="Times New Roman" panose="02020603050405020304" pitchFamily="18" charset="0"/>
                        </a:rPr>
                        <a:t>(ML CLASSIFIERS)</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15000"/>
                        </a:lnSpc>
                        <a:spcAft>
                          <a:spcPts val="1000"/>
                        </a:spcAft>
                        <a:buNone/>
                      </a:pP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AUC</a:t>
                      </a:r>
                      <a:endParaRPr lang="en-IN" sz="2000" kern="10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WITHOUT AUGMENTATION</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AUC</a:t>
                      </a:r>
                      <a:endParaRPr lang="en-IN" sz="2000" kern="100" dirty="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WITH AUGMENTATION</a:t>
                      </a:r>
                    </a:p>
                    <a:p>
                      <a:pPr algn="ctr">
                        <a:lnSpc>
                          <a:spcPct val="115000"/>
                        </a:lnSpc>
                        <a:spcAft>
                          <a:spcPts val="1000"/>
                        </a:spcAft>
                        <a:buNone/>
                      </a:pPr>
                      <a:r>
                        <a:rPr lang="en-US" sz="1800" b="1" dirty="0">
                          <a:solidFill>
                            <a:schemeClr val="lt1"/>
                          </a:solidFill>
                          <a:effectLst/>
                          <a:latin typeface="+mn-lt"/>
                          <a:ea typeface="+mn-ea"/>
                          <a:cs typeface="+mn-cs"/>
                        </a:rPr>
                        <a:t>(CGAN MODAL)</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18833913"/>
                  </a:ext>
                </a:extLst>
              </a:tr>
              <a:tr h="1073061">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Random forest classifier</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80%</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94%</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18371692"/>
                  </a:ext>
                </a:extLst>
              </a:tr>
              <a:tr h="1073061">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Random forest</a:t>
                      </a:r>
                      <a:endParaRPr lang="en-IN" sz="2000" kern="10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classifier</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64%</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92%</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4149262"/>
                  </a:ext>
                </a:extLst>
              </a:tr>
              <a:tr h="1413759">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Random forest classifier &amp; Extra tree classifier</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65%</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95%</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2825555"/>
                  </a:ext>
                </a:extLst>
              </a:tr>
            </a:tbl>
          </a:graphicData>
        </a:graphic>
      </p:graphicFrame>
      <p:sp>
        <p:nvSpPr>
          <p:cNvPr id="3" name="object 3">
            <a:extLst>
              <a:ext uri="{FF2B5EF4-FFF2-40B4-BE49-F238E27FC236}">
                <a16:creationId xmlns:a16="http://schemas.microsoft.com/office/drawing/2014/main" id="{5581FF1E-9F39-1FD2-CDC6-2446B651DB4B}"/>
              </a:ext>
            </a:extLst>
          </p:cNvPr>
          <p:cNvSpPr txBox="1">
            <a:spLocks/>
          </p:cNvSpPr>
          <p:nvPr/>
        </p:nvSpPr>
        <p:spPr>
          <a:xfrm>
            <a:off x="55418" y="0"/>
            <a:ext cx="2789555" cy="849967"/>
          </a:xfrm>
          <a:prstGeom prst="rect">
            <a:avLst/>
          </a:prstGeom>
        </p:spPr>
        <p:txBody>
          <a:bodyPr vert="horz" wrap="square" lIns="0" tIns="354067" rIns="0" bIns="0" rtlCol="0">
            <a:spAutoFit/>
          </a:bodyPr>
          <a:lstStyle>
            <a:lvl1pPr>
              <a:defRPr>
                <a:latin typeface="+mj-lt"/>
                <a:ea typeface="+mj-ea"/>
                <a:cs typeface="+mj-cs"/>
              </a:defRPr>
            </a:lvl1pPr>
          </a:lstStyle>
          <a:p>
            <a:pPr marL="509270">
              <a:spcBef>
                <a:spcPts val="100"/>
              </a:spcBef>
            </a:pPr>
            <a:r>
              <a:rPr lang="en-IN" sz="3200" b="1" spc="-150" dirty="0">
                <a:latin typeface="Times New Roman"/>
                <a:cs typeface="Times New Roman"/>
              </a:rPr>
              <a:t>RESULT</a:t>
            </a:r>
            <a:r>
              <a:rPr lang="en-IN" sz="3200" b="1" dirty="0">
                <a:latin typeface="Times New Roman"/>
                <a:cs typeface="Times New Roman"/>
              </a:rPr>
              <a:t> </a:t>
            </a:r>
            <a:r>
              <a:rPr lang="en-IN" sz="3200" b="1" spc="-25" dirty="0">
                <a:latin typeface="Times New Roman"/>
                <a:cs typeface="Times New Roman"/>
              </a:rPr>
              <a:t>:-</a:t>
            </a:r>
            <a:endParaRPr lang="en-IN" sz="3200" b="1" dirty="0">
              <a:latin typeface="Times New Roman"/>
              <a:cs typeface="Times New Roman"/>
            </a:endParaRPr>
          </a:p>
        </p:txBody>
      </p:sp>
    </p:spTree>
    <p:extLst>
      <p:ext uri="{BB962C8B-B14F-4D97-AF65-F5344CB8AC3E}">
        <p14:creationId xmlns:p14="http://schemas.microsoft.com/office/powerpoint/2010/main" val="532332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F64075-B15B-82D8-7FE2-AB0B9CA5E799}"/>
              </a:ext>
            </a:extLst>
          </p:cNvPr>
          <p:cNvGraphicFramePr>
            <a:graphicFrameLocks noGrp="1"/>
          </p:cNvGraphicFramePr>
          <p:nvPr>
            <p:extLst>
              <p:ext uri="{D42A27DB-BD31-4B8C-83A1-F6EECF244321}">
                <p14:modId xmlns:p14="http://schemas.microsoft.com/office/powerpoint/2010/main" val="1953242845"/>
              </p:ext>
            </p:extLst>
          </p:nvPr>
        </p:nvGraphicFramePr>
        <p:xfrm>
          <a:off x="1828800" y="990600"/>
          <a:ext cx="9025169" cy="5519420"/>
        </p:xfrm>
        <a:graphic>
          <a:graphicData uri="http://schemas.openxmlformats.org/drawingml/2006/table">
            <a:tbl>
              <a:tblPr firstRow="1" firstCol="1" bandRow="1">
                <a:tableStyleId>{5C22544A-7EE6-4342-B048-85BDC9FD1C3A}</a:tableStyleId>
              </a:tblPr>
              <a:tblGrid>
                <a:gridCol w="2441164">
                  <a:extLst>
                    <a:ext uri="{9D8B030D-6E8A-4147-A177-3AD203B41FA5}">
                      <a16:colId xmlns:a16="http://schemas.microsoft.com/office/drawing/2014/main" val="69195601"/>
                    </a:ext>
                  </a:extLst>
                </a:gridCol>
                <a:gridCol w="1850145">
                  <a:extLst>
                    <a:ext uri="{9D8B030D-6E8A-4147-A177-3AD203B41FA5}">
                      <a16:colId xmlns:a16="http://schemas.microsoft.com/office/drawing/2014/main" val="3661229015"/>
                    </a:ext>
                  </a:extLst>
                </a:gridCol>
                <a:gridCol w="2366930">
                  <a:extLst>
                    <a:ext uri="{9D8B030D-6E8A-4147-A177-3AD203B41FA5}">
                      <a16:colId xmlns:a16="http://schemas.microsoft.com/office/drawing/2014/main" val="1778777661"/>
                    </a:ext>
                  </a:extLst>
                </a:gridCol>
                <a:gridCol w="2366930">
                  <a:extLst>
                    <a:ext uri="{9D8B030D-6E8A-4147-A177-3AD203B41FA5}">
                      <a16:colId xmlns:a16="http://schemas.microsoft.com/office/drawing/2014/main" val="3631078401"/>
                    </a:ext>
                  </a:extLst>
                </a:gridCol>
              </a:tblGrid>
              <a:tr h="1556364">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TYPES OF INTEGRATION</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BEST CLASSIFIERS</a:t>
                      </a:r>
                    </a:p>
                    <a:p>
                      <a:pPr marL="0" marR="0" lvl="0" indent="0" algn="ctr" defTabSz="914400" eaLnBrk="1" fontAlgn="auto" latinLnBrk="0" hangingPunct="1">
                        <a:lnSpc>
                          <a:spcPct val="115000"/>
                        </a:lnSpc>
                        <a:spcBef>
                          <a:spcPts val="0"/>
                        </a:spcBef>
                        <a:spcAft>
                          <a:spcPts val="1000"/>
                        </a:spcAft>
                        <a:buClrTx/>
                        <a:buSzTx/>
                        <a:buFontTx/>
                        <a:buNone/>
                        <a:tabLst/>
                        <a:defRPr/>
                      </a:pPr>
                      <a:r>
                        <a:rPr lang="en-US" sz="2000" kern="0" dirty="0">
                          <a:effectLst/>
                          <a:latin typeface="Cambria Math" panose="02040503050406030204" pitchFamily="18" charset="0"/>
                          <a:ea typeface="Cambria Math" panose="02040503050406030204" pitchFamily="18" charset="0"/>
                          <a:cs typeface="Times New Roman" panose="02020603050405020304" pitchFamily="18" charset="0"/>
                        </a:rPr>
                        <a:t>(ML CLASSIFIERS)</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15000"/>
                        </a:lnSpc>
                        <a:spcAft>
                          <a:spcPts val="1000"/>
                        </a:spcAft>
                        <a:buNone/>
                      </a:pP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F1 SCORE</a:t>
                      </a:r>
                      <a:endParaRPr lang="en-IN" sz="2000" kern="10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WITHOUT AUGMENTATION</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F1 SCORE</a:t>
                      </a:r>
                      <a:endParaRPr lang="en-IN" sz="2000" kern="100" dirty="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WITH AUGMENTATION</a:t>
                      </a:r>
                    </a:p>
                    <a:p>
                      <a:pPr algn="ctr">
                        <a:lnSpc>
                          <a:spcPct val="100000"/>
                        </a:lnSpc>
                        <a:spcAft>
                          <a:spcPts val="1000"/>
                        </a:spcAft>
                        <a:buNone/>
                      </a:pPr>
                      <a:r>
                        <a:rPr lang="en-US" sz="1800" b="1" dirty="0">
                          <a:solidFill>
                            <a:schemeClr val="lt1"/>
                          </a:solidFill>
                          <a:effectLst/>
                          <a:latin typeface="+mn-lt"/>
                          <a:ea typeface="+mn-ea"/>
                          <a:cs typeface="+mn-cs"/>
                        </a:rPr>
                        <a:t>(CGAN MODAL)</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9962716"/>
                  </a:ext>
                </a:extLst>
              </a:tr>
              <a:tr h="1212113">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Logistic regression &amp; Random forest classifier</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72%</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79%</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65724811"/>
                  </a:ext>
                </a:extLst>
              </a:tr>
              <a:tr h="1063752">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MI-EEG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KNN &amp; Random forest</a:t>
                      </a:r>
                      <a:endParaRPr lang="en-IN" sz="2000" kern="100">
                        <a:effectLst/>
                        <a:latin typeface="Cambria Math" panose="02040503050406030204" pitchFamily="18" charset="0"/>
                        <a:ea typeface="Cambria Math" panose="02040503050406030204" pitchFamily="18" charset="0"/>
                      </a:endParaRPr>
                    </a:p>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classifier</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41%</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73%</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1515262"/>
                  </a:ext>
                </a:extLst>
              </a:tr>
              <a:tr h="920009">
                <a:tc>
                  <a:txBody>
                    <a:bodyPr/>
                    <a:lstStyle/>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COGNITIVE-EEG &amp;</a:t>
                      </a:r>
                      <a:endParaRPr lang="en-IN" sz="2000" kern="100">
                        <a:effectLst/>
                        <a:latin typeface="Cambria Math" panose="02040503050406030204" pitchFamily="18" charset="0"/>
                        <a:ea typeface="Cambria Math" panose="02040503050406030204" pitchFamily="18" charset="0"/>
                      </a:endParaRPr>
                    </a:p>
                    <a:p>
                      <a:pPr algn="ctr">
                        <a:lnSpc>
                          <a:spcPct val="150000"/>
                        </a:lnSpc>
                        <a:spcAft>
                          <a:spcPts val="1000"/>
                        </a:spcAft>
                        <a:buNone/>
                      </a:pPr>
                      <a:r>
                        <a:rPr lang="en-US" sz="2000" kern="0">
                          <a:effectLst/>
                          <a:latin typeface="Cambria Math" panose="02040503050406030204" pitchFamily="18" charset="0"/>
                          <a:ea typeface="Cambria Math" panose="02040503050406030204" pitchFamily="18" charset="0"/>
                        </a:rPr>
                        <a:t>COGNITIVE-fNIRS</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Dummy classifier &amp; Ridge classifier</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a:effectLst/>
                          <a:latin typeface="Cambria Math" panose="02040503050406030204" pitchFamily="18" charset="0"/>
                          <a:ea typeface="Cambria Math" panose="02040503050406030204" pitchFamily="18" charset="0"/>
                        </a:rPr>
                        <a:t>76%</a:t>
                      </a:r>
                      <a:endParaRPr lang="en-IN" sz="2000" kern="1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buNone/>
                      </a:pPr>
                      <a:r>
                        <a:rPr lang="en-US" sz="2000" kern="0" dirty="0">
                          <a:effectLst/>
                          <a:latin typeface="Cambria Math" panose="02040503050406030204" pitchFamily="18" charset="0"/>
                          <a:ea typeface="Cambria Math" panose="02040503050406030204" pitchFamily="18" charset="0"/>
                        </a:rPr>
                        <a:t>95%</a:t>
                      </a:r>
                      <a:endParaRPr lang="en-IN" sz="20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2301139"/>
                  </a:ext>
                </a:extLst>
              </a:tr>
            </a:tbl>
          </a:graphicData>
        </a:graphic>
      </p:graphicFrame>
      <p:sp>
        <p:nvSpPr>
          <p:cNvPr id="3" name="object 3">
            <a:extLst>
              <a:ext uri="{FF2B5EF4-FFF2-40B4-BE49-F238E27FC236}">
                <a16:creationId xmlns:a16="http://schemas.microsoft.com/office/drawing/2014/main" id="{0101AD40-9391-8B4E-9ADC-D55EAC72E5A9}"/>
              </a:ext>
            </a:extLst>
          </p:cNvPr>
          <p:cNvSpPr txBox="1">
            <a:spLocks/>
          </p:cNvSpPr>
          <p:nvPr/>
        </p:nvSpPr>
        <p:spPr>
          <a:xfrm>
            <a:off x="10391" y="-76200"/>
            <a:ext cx="2789555" cy="849967"/>
          </a:xfrm>
          <a:prstGeom prst="rect">
            <a:avLst/>
          </a:prstGeom>
        </p:spPr>
        <p:txBody>
          <a:bodyPr vert="horz" wrap="square" lIns="0" tIns="354067" rIns="0" bIns="0" rtlCol="0">
            <a:spAutoFit/>
          </a:bodyPr>
          <a:lstStyle>
            <a:lvl1pPr>
              <a:defRPr>
                <a:latin typeface="+mj-lt"/>
                <a:ea typeface="+mj-ea"/>
                <a:cs typeface="+mj-cs"/>
              </a:defRPr>
            </a:lvl1pPr>
          </a:lstStyle>
          <a:p>
            <a:pPr marL="509270">
              <a:spcBef>
                <a:spcPts val="100"/>
              </a:spcBef>
            </a:pPr>
            <a:r>
              <a:rPr lang="en-IN" sz="3200" b="1" spc="-25" dirty="0">
                <a:latin typeface="Times New Roman"/>
                <a:cs typeface="Times New Roman"/>
              </a:rPr>
              <a:t>RESULT:-</a:t>
            </a:r>
            <a:endParaRPr lang="en-IN" sz="3200" b="1" dirty="0">
              <a:latin typeface="Times New Roman"/>
              <a:cs typeface="Times New Roman"/>
            </a:endParaRPr>
          </a:p>
        </p:txBody>
      </p:sp>
    </p:spTree>
    <p:extLst>
      <p:ext uri="{BB962C8B-B14F-4D97-AF65-F5344CB8AC3E}">
        <p14:creationId xmlns:p14="http://schemas.microsoft.com/office/powerpoint/2010/main" val="3125847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D4B67C6-A909-ECA8-7284-46652099B03B}"/>
              </a:ext>
            </a:extLst>
          </p:cNvPr>
          <p:cNvGraphicFramePr/>
          <p:nvPr>
            <p:extLst>
              <p:ext uri="{D42A27DB-BD31-4B8C-83A1-F6EECF244321}">
                <p14:modId xmlns:p14="http://schemas.microsoft.com/office/powerpoint/2010/main" val="1119447460"/>
              </p:ext>
            </p:extLst>
          </p:nvPr>
        </p:nvGraphicFramePr>
        <p:xfrm>
          <a:off x="457200" y="1371600"/>
          <a:ext cx="5105400" cy="446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9CBF58C-940F-F848-E947-141B8B3295C2}"/>
              </a:ext>
            </a:extLst>
          </p:cNvPr>
          <p:cNvGraphicFramePr/>
          <p:nvPr>
            <p:extLst>
              <p:ext uri="{D42A27DB-BD31-4B8C-83A1-F6EECF244321}">
                <p14:modId xmlns:p14="http://schemas.microsoft.com/office/powerpoint/2010/main" val="2835581026"/>
              </p:ext>
            </p:extLst>
          </p:nvPr>
        </p:nvGraphicFramePr>
        <p:xfrm>
          <a:off x="5851295" y="1371600"/>
          <a:ext cx="6044045" cy="4462780"/>
        </p:xfrm>
        <a:graphic>
          <a:graphicData uri="http://schemas.openxmlformats.org/drawingml/2006/chart">
            <c:chart xmlns:c="http://schemas.openxmlformats.org/drawingml/2006/chart" xmlns:r="http://schemas.openxmlformats.org/officeDocument/2006/relationships" r:id="rId3"/>
          </a:graphicData>
        </a:graphic>
      </p:graphicFrame>
      <p:sp>
        <p:nvSpPr>
          <p:cNvPr id="5" name="object 3">
            <a:extLst>
              <a:ext uri="{FF2B5EF4-FFF2-40B4-BE49-F238E27FC236}">
                <a16:creationId xmlns:a16="http://schemas.microsoft.com/office/drawing/2014/main" id="{F8AFBE04-D81D-F93D-87D3-60784BA39587}"/>
              </a:ext>
            </a:extLst>
          </p:cNvPr>
          <p:cNvSpPr txBox="1">
            <a:spLocks/>
          </p:cNvSpPr>
          <p:nvPr/>
        </p:nvSpPr>
        <p:spPr>
          <a:xfrm>
            <a:off x="55418" y="0"/>
            <a:ext cx="2789555" cy="849967"/>
          </a:xfrm>
          <a:prstGeom prst="rect">
            <a:avLst/>
          </a:prstGeom>
        </p:spPr>
        <p:txBody>
          <a:bodyPr vert="horz" wrap="square" lIns="0" tIns="354067" rIns="0" bIns="0" rtlCol="0">
            <a:spAutoFit/>
          </a:bodyPr>
          <a:lstStyle>
            <a:lvl1pPr>
              <a:defRPr>
                <a:latin typeface="+mj-lt"/>
                <a:ea typeface="+mj-ea"/>
                <a:cs typeface="+mj-cs"/>
              </a:defRPr>
            </a:lvl1pPr>
          </a:lstStyle>
          <a:p>
            <a:pPr marL="509270">
              <a:spcBef>
                <a:spcPts val="100"/>
              </a:spcBef>
            </a:pPr>
            <a:r>
              <a:rPr lang="en-IN" sz="3200" b="1" spc="-150" dirty="0">
                <a:latin typeface="Times New Roman"/>
                <a:cs typeface="Times New Roman"/>
              </a:rPr>
              <a:t>OUTPUT</a:t>
            </a:r>
            <a:r>
              <a:rPr lang="en-IN" sz="3200" b="1" dirty="0">
                <a:latin typeface="Times New Roman"/>
                <a:cs typeface="Times New Roman"/>
              </a:rPr>
              <a:t> </a:t>
            </a:r>
            <a:r>
              <a:rPr lang="en-IN" sz="3200" b="1" spc="-25" dirty="0">
                <a:latin typeface="Times New Roman"/>
                <a:cs typeface="Times New Roman"/>
              </a:rPr>
              <a:t>:-</a:t>
            </a:r>
            <a:endParaRPr lang="en-IN" sz="3200" b="1" dirty="0">
              <a:latin typeface="Times New Roman"/>
              <a:cs typeface="Times New Roman"/>
            </a:endParaRPr>
          </a:p>
        </p:txBody>
      </p:sp>
    </p:spTree>
    <p:extLst>
      <p:ext uri="{BB962C8B-B14F-4D97-AF65-F5344CB8AC3E}">
        <p14:creationId xmlns:p14="http://schemas.microsoft.com/office/powerpoint/2010/main" val="194596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2000" y="990600"/>
            <a:ext cx="11207115" cy="5157566"/>
          </a:xfrm>
          <a:prstGeom prst="rect">
            <a:avLst/>
          </a:prstGeom>
        </p:spPr>
        <p:txBody>
          <a:bodyPr vert="horz" wrap="square" lIns="0" tIns="12700" rIns="0" bIns="0" rtlCol="0">
            <a:spAutoFit/>
          </a:bodyPr>
          <a:lstStyle/>
          <a:p>
            <a:pPr marL="469900" indent="-457200">
              <a:lnSpc>
                <a:spcPct val="100000"/>
              </a:lnSpc>
              <a:spcBef>
                <a:spcPts val="100"/>
              </a:spcBef>
              <a:buSzPct val="120833"/>
              <a:buFont typeface="Wingdings" panose="05000000000000000000" pitchFamily="2" charset="2"/>
              <a:buChar char="Ø"/>
              <a:tabLst>
                <a:tab pos="240665" algn="l"/>
              </a:tabLst>
            </a:pPr>
            <a:r>
              <a:rPr sz="2800" dirty="0">
                <a:latin typeface="Cambria Math"/>
                <a:cs typeface="Cambria Math"/>
              </a:rPr>
              <a:t>tao</a:t>
            </a:r>
            <a:r>
              <a:rPr sz="2800" spc="5" dirty="0">
                <a:latin typeface="Cambria Math"/>
                <a:cs typeface="Cambria Math"/>
              </a:rPr>
              <a:t> </a:t>
            </a:r>
            <a:r>
              <a:rPr sz="2800" spc="-145" dirty="0">
                <a:latin typeface="Cambria Math"/>
                <a:cs typeface="Cambria Math"/>
              </a:rPr>
              <a:t>xu,zhengkang</a:t>
            </a:r>
            <a:r>
              <a:rPr sz="2800" spc="-100" dirty="0">
                <a:latin typeface="Cambria Math"/>
                <a:cs typeface="Cambria Math"/>
              </a:rPr>
              <a:t> </a:t>
            </a:r>
            <a:r>
              <a:rPr sz="2800" spc="-125" dirty="0">
                <a:latin typeface="Cambria Math"/>
                <a:cs typeface="Cambria Math"/>
              </a:rPr>
              <a:t>zhou,yuliang</a:t>
            </a:r>
            <a:r>
              <a:rPr sz="2800" spc="-100" dirty="0">
                <a:latin typeface="Cambria Math"/>
                <a:cs typeface="Cambria Math"/>
              </a:rPr>
              <a:t> </a:t>
            </a:r>
            <a:r>
              <a:rPr sz="2800" spc="-114" dirty="0">
                <a:latin typeface="Cambria Math"/>
                <a:cs typeface="Cambria Math"/>
              </a:rPr>
              <a:t>yang,yuli,junhuali(20</a:t>
            </a:r>
            <a:r>
              <a:rPr sz="2800" spc="-60" dirty="0">
                <a:latin typeface="Cambria Math"/>
                <a:cs typeface="Cambria Math"/>
              </a:rPr>
              <a:t> </a:t>
            </a:r>
            <a:r>
              <a:rPr sz="2800" spc="-170" dirty="0">
                <a:latin typeface="Cambria Math"/>
                <a:cs typeface="Cambria Math"/>
              </a:rPr>
              <a:t>June</a:t>
            </a:r>
            <a:r>
              <a:rPr sz="2800" spc="-250" dirty="0">
                <a:latin typeface="Cambria Math"/>
                <a:cs typeface="Cambria Math"/>
              </a:rPr>
              <a:t> </a:t>
            </a:r>
            <a:r>
              <a:rPr sz="2800" spc="-30" dirty="0">
                <a:latin typeface="Cambria Math"/>
                <a:cs typeface="Cambria Math"/>
              </a:rPr>
              <a:t>2023).</a:t>
            </a:r>
            <a:r>
              <a:rPr sz="2800" spc="10" dirty="0">
                <a:latin typeface="Cambria Math"/>
                <a:cs typeface="Cambria Math"/>
              </a:rPr>
              <a:t> </a:t>
            </a:r>
            <a:r>
              <a:rPr sz="2800" spc="-10" dirty="0">
                <a:latin typeface="Cambria Math"/>
                <a:cs typeface="Cambria Math"/>
              </a:rPr>
              <a:t>Motor</a:t>
            </a:r>
            <a:endParaRPr sz="2800" dirty="0">
              <a:latin typeface="Cambria Math"/>
              <a:cs typeface="Cambria Math"/>
            </a:endParaRPr>
          </a:p>
          <a:p>
            <a:pPr marL="240665">
              <a:lnSpc>
                <a:spcPct val="100000"/>
              </a:lnSpc>
              <a:spcBef>
                <a:spcPts val="50"/>
              </a:spcBef>
            </a:pPr>
            <a:r>
              <a:rPr sz="2800" spc="-130" dirty="0">
                <a:latin typeface="Cambria Math"/>
                <a:cs typeface="Cambria Math"/>
              </a:rPr>
              <a:t>imagery </a:t>
            </a:r>
            <a:r>
              <a:rPr sz="2800" spc="-35" dirty="0">
                <a:latin typeface="Cambria Math"/>
                <a:cs typeface="Cambria Math"/>
              </a:rPr>
              <a:t>decoding</a:t>
            </a:r>
            <a:r>
              <a:rPr sz="2800" dirty="0">
                <a:latin typeface="Cambria Math"/>
                <a:cs typeface="Cambria Math"/>
              </a:rPr>
              <a:t> </a:t>
            </a:r>
            <a:r>
              <a:rPr sz="2800" spc="-200" dirty="0">
                <a:latin typeface="Cambria Math"/>
                <a:cs typeface="Cambria Math"/>
              </a:rPr>
              <a:t>enhancement</a:t>
            </a:r>
            <a:r>
              <a:rPr sz="2800" spc="-160" dirty="0">
                <a:latin typeface="Cambria Math"/>
                <a:cs typeface="Cambria Math"/>
              </a:rPr>
              <a:t> </a:t>
            </a:r>
            <a:r>
              <a:rPr sz="2800" spc="-165" dirty="0">
                <a:latin typeface="Cambria Math"/>
                <a:cs typeface="Cambria Math"/>
              </a:rPr>
              <a:t>based</a:t>
            </a:r>
            <a:r>
              <a:rPr sz="2800" spc="-210" dirty="0">
                <a:latin typeface="Cambria Math"/>
                <a:cs typeface="Cambria Math"/>
              </a:rPr>
              <a:t> </a:t>
            </a:r>
            <a:r>
              <a:rPr sz="2800" spc="-114" dirty="0">
                <a:latin typeface="Cambria Math"/>
                <a:cs typeface="Cambria Math"/>
              </a:rPr>
              <a:t>on</a:t>
            </a:r>
            <a:r>
              <a:rPr sz="2800" spc="-80" dirty="0">
                <a:latin typeface="Cambria Math"/>
                <a:cs typeface="Cambria Math"/>
              </a:rPr>
              <a:t> </a:t>
            </a:r>
            <a:r>
              <a:rPr sz="2800" spc="-170" dirty="0">
                <a:latin typeface="Cambria Math"/>
                <a:cs typeface="Cambria Math"/>
              </a:rPr>
              <a:t>hybrid</a:t>
            </a:r>
            <a:r>
              <a:rPr sz="2800" spc="-120" dirty="0">
                <a:latin typeface="Cambria Math"/>
                <a:cs typeface="Cambria Math"/>
              </a:rPr>
              <a:t> </a:t>
            </a:r>
            <a:r>
              <a:rPr sz="2800" spc="-285" dirty="0">
                <a:latin typeface="Cambria Math"/>
                <a:cs typeface="Cambria Math"/>
              </a:rPr>
              <a:t>EEG-</a:t>
            </a:r>
            <a:r>
              <a:rPr sz="2800" spc="-210" dirty="0">
                <a:latin typeface="Cambria Math"/>
                <a:cs typeface="Cambria Math"/>
              </a:rPr>
              <a:t>FNIRS</a:t>
            </a:r>
            <a:r>
              <a:rPr sz="2800" spc="-185" dirty="0">
                <a:latin typeface="Cambria Math"/>
                <a:cs typeface="Cambria Math"/>
              </a:rPr>
              <a:t> </a:t>
            </a:r>
            <a:r>
              <a:rPr sz="2800" spc="-10" dirty="0">
                <a:latin typeface="Cambria Math"/>
                <a:cs typeface="Cambria Math"/>
              </a:rPr>
              <a:t>signals.</a:t>
            </a:r>
            <a:endParaRPr sz="2800" dirty="0">
              <a:latin typeface="Cambria Math"/>
              <a:cs typeface="Cambria Math"/>
            </a:endParaRPr>
          </a:p>
          <a:p>
            <a:pPr marL="469265" marR="1120775" indent="-457200">
              <a:lnSpc>
                <a:spcPct val="118600"/>
              </a:lnSpc>
              <a:spcBef>
                <a:spcPts val="790"/>
              </a:spcBef>
              <a:buSzPct val="120833"/>
              <a:buFont typeface="Wingdings" panose="05000000000000000000" pitchFamily="2" charset="2"/>
              <a:buChar char="Ø"/>
              <a:tabLst>
                <a:tab pos="241300" algn="l"/>
              </a:tabLst>
            </a:pPr>
            <a:r>
              <a:rPr sz="2800" spc="-95" dirty="0">
                <a:latin typeface="Cambria Math"/>
                <a:cs typeface="Cambria Math"/>
              </a:rPr>
              <a:t>Xiuli</a:t>
            </a:r>
            <a:r>
              <a:rPr sz="2800" spc="-114" dirty="0">
                <a:latin typeface="Cambria Math"/>
                <a:cs typeface="Cambria Math"/>
              </a:rPr>
              <a:t> </a:t>
            </a:r>
            <a:r>
              <a:rPr sz="2800" spc="-130" dirty="0">
                <a:latin typeface="Cambria Math"/>
                <a:cs typeface="Cambria Math"/>
              </a:rPr>
              <a:t>du,Xiaohui</a:t>
            </a:r>
            <a:r>
              <a:rPr sz="2800" spc="-140" dirty="0">
                <a:latin typeface="Cambria Math"/>
                <a:cs typeface="Cambria Math"/>
              </a:rPr>
              <a:t> </a:t>
            </a:r>
            <a:r>
              <a:rPr sz="2800" spc="-105" dirty="0">
                <a:latin typeface="Cambria Math"/>
                <a:cs typeface="Cambria Math"/>
              </a:rPr>
              <a:t>ding,meiling</a:t>
            </a:r>
            <a:r>
              <a:rPr sz="2800" spc="-120" dirty="0">
                <a:latin typeface="Cambria Math"/>
                <a:cs typeface="Cambria Math"/>
              </a:rPr>
              <a:t> </a:t>
            </a:r>
            <a:r>
              <a:rPr sz="2800" spc="-75" dirty="0">
                <a:latin typeface="Cambria Math"/>
                <a:cs typeface="Cambria Math"/>
              </a:rPr>
              <a:t>xi,yana</a:t>
            </a:r>
            <a:r>
              <a:rPr sz="2800" spc="-130" dirty="0">
                <a:latin typeface="Cambria Math"/>
                <a:cs typeface="Cambria Math"/>
              </a:rPr>
              <a:t> </a:t>
            </a:r>
            <a:r>
              <a:rPr sz="2800" spc="-185" dirty="0">
                <a:latin typeface="Cambria Math"/>
                <a:cs typeface="Cambria Math"/>
              </a:rPr>
              <a:t>lv,shaoming</a:t>
            </a:r>
            <a:r>
              <a:rPr sz="2800" spc="-110" dirty="0">
                <a:latin typeface="Cambria Math"/>
                <a:cs typeface="Cambria Math"/>
              </a:rPr>
              <a:t> </a:t>
            </a:r>
            <a:r>
              <a:rPr sz="2800" spc="-30" dirty="0">
                <a:latin typeface="Cambria Math"/>
                <a:cs typeface="Cambria Math"/>
              </a:rPr>
              <a:t>qui</a:t>
            </a:r>
            <a:r>
              <a:rPr sz="2800" spc="-125" dirty="0">
                <a:latin typeface="Cambria Math"/>
                <a:cs typeface="Cambria Math"/>
              </a:rPr>
              <a:t> </a:t>
            </a:r>
            <a:r>
              <a:rPr sz="2800" spc="-80" dirty="0">
                <a:latin typeface="Cambria Math"/>
                <a:cs typeface="Cambria Math"/>
              </a:rPr>
              <a:t>and</a:t>
            </a:r>
            <a:r>
              <a:rPr sz="2800" spc="-110" dirty="0">
                <a:latin typeface="Cambria Math"/>
                <a:cs typeface="Cambria Math"/>
              </a:rPr>
              <a:t> </a:t>
            </a:r>
            <a:r>
              <a:rPr sz="2800" spc="-10" dirty="0">
                <a:latin typeface="Cambria Math"/>
                <a:cs typeface="Cambria Math"/>
              </a:rPr>
              <a:t>qingli </a:t>
            </a:r>
            <a:r>
              <a:rPr sz="2800" spc="-65" dirty="0">
                <a:latin typeface="Cambria Math"/>
                <a:cs typeface="Cambria Math"/>
              </a:rPr>
              <a:t>liu(12</a:t>
            </a:r>
            <a:r>
              <a:rPr sz="2800" spc="-100" dirty="0">
                <a:latin typeface="Cambria Math"/>
                <a:cs typeface="Cambria Math"/>
              </a:rPr>
              <a:t> </a:t>
            </a:r>
            <a:r>
              <a:rPr sz="2800" spc="-10" dirty="0">
                <a:latin typeface="Cambria Math"/>
                <a:cs typeface="Cambria Math"/>
              </a:rPr>
              <a:t>April</a:t>
            </a:r>
            <a:r>
              <a:rPr sz="2800" spc="-15" dirty="0">
                <a:latin typeface="Cambria Math"/>
                <a:cs typeface="Cambria Math"/>
              </a:rPr>
              <a:t> </a:t>
            </a:r>
            <a:r>
              <a:rPr sz="2800" spc="-50" dirty="0">
                <a:latin typeface="Cambria Math"/>
                <a:cs typeface="Cambria Math"/>
              </a:rPr>
              <a:t>2024).</a:t>
            </a:r>
            <a:r>
              <a:rPr sz="2800" spc="-95" dirty="0">
                <a:latin typeface="Cambria Math"/>
                <a:cs typeface="Cambria Math"/>
              </a:rPr>
              <a:t> </a:t>
            </a:r>
            <a:r>
              <a:rPr sz="2800" dirty="0">
                <a:latin typeface="Cambria Math"/>
                <a:cs typeface="Cambria Math"/>
              </a:rPr>
              <a:t>A</a:t>
            </a:r>
            <a:r>
              <a:rPr sz="2800" spc="-60" dirty="0">
                <a:latin typeface="Cambria Math"/>
                <a:cs typeface="Cambria Math"/>
              </a:rPr>
              <a:t> </a:t>
            </a:r>
            <a:r>
              <a:rPr sz="2800" spc="-40" dirty="0">
                <a:latin typeface="Cambria Math"/>
                <a:cs typeface="Cambria Math"/>
              </a:rPr>
              <a:t>data</a:t>
            </a:r>
            <a:r>
              <a:rPr sz="2800" spc="-80" dirty="0">
                <a:latin typeface="Cambria Math"/>
                <a:cs typeface="Cambria Math"/>
              </a:rPr>
              <a:t> </a:t>
            </a:r>
            <a:r>
              <a:rPr sz="2800" spc="-160" dirty="0">
                <a:latin typeface="Cambria Math"/>
                <a:cs typeface="Cambria Math"/>
              </a:rPr>
              <a:t>augmentation</a:t>
            </a:r>
            <a:r>
              <a:rPr sz="2800" spc="-120" dirty="0">
                <a:latin typeface="Cambria Math"/>
                <a:cs typeface="Cambria Math"/>
              </a:rPr>
              <a:t> </a:t>
            </a:r>
            <a:r>
              <a:rPr sz="2800" spc="-190" dirty="0">
                <a:latin typeface="Cambria Math"/>
                <a:cs typeface="Cambria Math"/>
              </a:rPr>
              <a:t>method</a:t>
            </a:r>
            <a:r>
              <a:rPr sz="2800" spc="-204" dirty="0">
                <a:latin typeface="Cambria Math"/>
                <a:cs typeface="Cambria Math"/>
              </a:rPr>
              <a:t> </a:t>
            </a:r>
            <a:r>
              <a:rPr sz="2800" spc="-120" dirty="0">
                <a:latin typeface="Cambria Math"/>
                <a:cs typeface="Cambria Math"/>
              </a:rPr>
              <a:t>for</a:t>
            </a:r>
            <a:r>
              <a:rPr sz="2800" spc="-90" dirty="0">
                <a:latin typeface="Cambria Math"/>
                <a:cs typeface="Cambria Math"/>
              </a:rPr>
              <a:t> </a:t>
            </a:r>
            <a:r>
              <a:rPr sz="2800" spc="-10" dirty="0">
                <a:latin typeface="Cambria Math"/>
                <a:cs typeface="Cambria Math"/>
              </a:rPr>
              <a:t>motor </a:t>
            </a:r>
            <a:r>
              <a:rPr sz="2800" spc="-130" dirty="0">
                <a:latin typeface="Cambria Math"/>
                <a:cs typeface="Cambria Math"/>
              </a:rPr>
              <a:t>imagery</a:t>
            </a:r>
            <a:r>
              <a:rPr sz="2800" spc="-100" dirty="0">
                <a:latin typeface="Cambria Math"/>
                <a:cs typeface="Cambria Math"/>
              </a:rPr>
              <a:t> </a:t>
            </a:r>
            <a:r>
              <a:rPr sz="2800" spc="-170" dirty="0">
                <a:latin typeface="Cambria Math"/>
                <a:cs typeface="Cambria Math"/>
              </a:rPr>
              <a:t>EEGsignals</a:t>
            </a:r>
            <a:r>
              <a:rPr sz="2800" spc="-130" dirty="0">
                <a:latin typeface="Cambria Math"/>
                <a:cs typeface="Cambria Math"/>
              </a:rPr>
              <a:t> </a:t>
            </a:r>
            <a:r>
              <a:rPr sz="2800" spc="-165" dirty="0">
                <a:latin typeface="Cambria Math"/>
                <a:cs typeface="Cambria Math"/>
              </a:rPr>
              <a:t>based</a:t>
            </a:r>
            <a:r>
              <a:rPr sz="2800" spc="-195" dirty="0">
                <a:latin typeface="Cambria Math"/>
                <a:cs typeface="Cambria Math"/>
              </a:rPr>
              <a:t> </a:t>
            </a:r>
            <a:r>
              <a:rPr sz="2800" spc="-114" dirty="0">
                <a:latin typeface="Cambria Math"/>
                <a:cs typeface="Cambria Math"/>
              </a:rPr>
              <a:t>on</a:t>
            </a:r>
            <a:r>
              <a:rPr sz="2800" spc="-180" dirty="0">
                <a:latin typeface="Cambria Math"/>
                <a:cs typeface="Cambria Math"/>
              </a:rPr>
              <a:t> </a:t>
            </a:r>
            <a:r>
              <a:rPr sz="2800" spc="-195" dirty="0">
                <a:latin typeface="Cambria Math"/>
                <a:cs typeface="Cambria Math"/>
              </a:rPr>
              <a:t>DCGAN-</a:t>
            </a:r>
            <a:r>
              <a:rPr sz="2800" spc="-135" dirty="0">
                <a:latin typeface="Cambria Math"/>
                <a:cs typeface="Cambria Math"/>
              </a:rPr>
              <a:t>GP</a:t>
            </a:r>
            <a:r>
              <a:rPr sz="2800" spc="-195" dirty="0">
                <a:latin typeface="Cambria Math"/>
                <a:cs typeface="Cambria Math"/>
              </a:rPr>
              <a:t> </a:t>
            </a:r>
            <a:r>
              <a:rPr sz="2800" spc="-10" dirty="0">
                <a:latin typeface="Cambria Math"/>
                <a:cs typeface="Cambria Math"/>
              </a:rPr>
              <a:t>network</a:t>
            </a:r>
            <a:endParaRPr sz="2800" dirty="0">
              <a:latin typeface="Cambria Math"/>
              <a:cs typeface="Cambria Math"/>
            </a:endParaRPr>
          </a:p>
          <a:p>
            <a:pPr marL="469265" marR="5080" indent="-457200">
              <a:lnSpc>
                <a:spcPts val="2860"/>
              </a:lnSpc>
              <a:spcBef>
                <a:spcPts val="1964"/>
              </a:spcBef>
              <a:buSzPct val="120833"/>
              <a:buFont typeface="Wingdings" panose="05000000000000000000" pitchFamily="2" charset="2"/>
              <a:buChar char="Ø"/>
              <a:tabLst>
                <a:tab pos="240665" algn="l"/>
              </a:tabLst>
            </a:pPr>
            <a:r>
              <a:rPr sz="2800" spc="-165" dirty="0">
                <a:latin typeface="Cambria Math"/>
                <a:cs typeface="Cambria Math"/>
              </a:rPr>
              <a:t>Krish</a:t>
            </a:r>
            <a:r>
              <a:rPr sz="2800" spc="-75" dirty="0">
                <a:latin typeface="Cambria Math"/>
                <a:cs typeface="Cambria Math"/>
              </a:rPr>
              <a:t> </a:t>
            </a:r>
            <a:r>
              <a:rPr sz="2800" spc="-90" dirty="0">
                <a:latin typeface="Cambria Math"/>
                <a:cs typeface="Cambria Math"/>
              </a:rPr>
              <a:t>kabra,Daniel</a:t>
            </a:r>
            <a:r>
              <a:rPr sz="2800" spc="-20" dirty="0">
                <a:latin typeface="Cambria Math"/>
                <a:cs typeface="Cambria Math"/>
              </a:rPr>
              <a:t> </a:t>
            </a:r>
            <a:r>
              <a:rPr sz="2800" spc="-125" dirty="0">
                <a:latin typeface="Cambria Math"/>
                <a:cs typeface="Cambria Math"/>
              </a:rPr>
              <a:t>truong,calvin</a:t>
            </a:r>
            <a:r>
              <a:rPr sz="2800" spc="-30" dirty="0">
                <a:latin typeface="Cambria Math"/>
                <a:cs typeface="Cambria Math"/>
              </a:rPr>
              <a:t> </a:t>
            </a:r>
            <a:r>
              <a:rPr sz="2800" spc="-100" dirty="0">
                <a:latin typeface="Cambria Math"/>
                <a:cs typeface="Cambria Math"/>
              </a:rPr>
              <a:t>chang(2022).</a:t>
            </a:r>
            <a:r>
              <a:rPr sz="2800" spc="-65" dirty="0">
                <a:latin typeface="Cambria Math"/>
                <a:cs typeface="Cambria Math"/>
              </a:rPr>
              <a:t> </a:t>
            </a:r>
            <a:r>
              <a:rPr sz="2800" spc="-165" dirty="0">
                <a:latin typeface="Cambria Math"/>
                <a:cs typeface="Cambria Math"/>
              </a:rPr>
              <a:t>Improving</a:t>
            </a:r>
            <a:r>
              <a:rPr sz="2800" spc="-85" dirty="0">
                <a:latin typeface="Cambria Math"/>
                <a:cs typeface="Cambria Math"/>
              </a:rPr>
              <a:t> </a:t>
            </a:r>
            <a:r>
              <a:rPr sz="2800" spc="-185" dirty="0">
                <a:latin typeface="Cambria Math"/>
                <a:cs typeface="Cambria Math"/>
              </a:rPr>
              <a:t>motor</a:t>
            </a:r>
            <a:r>
              <a:rPr sz="2800" spc="-125" dirty="0">
                <a:latin typeface="Cambria Math"/>
                <a:cs typeface="Cambria Math"/>
              </a:rPr>
              <a:t> </a:t>
            </a:r>
            <a:r>
              <a:rPr sz="2800" spc="-55" dirty="0">
                <a:latin typeface="Cambria Math"/>
                <a:cs typeface="Cambria Math"/>
              </a:rPr>
              <a:t>imagery </a:t>
            </a:r>
            <a:r>
              <a:rPr sz="2800" spc="-165" dirty="0">
                <a:latin typeface="Cambria Math"/>
                <a:cs typeface="Cambria Math"/>
              </a:rPr>
              <a:t>classification</a:t>
            </a:r>
            <a:r>
              <a:rPr sz="2800" spc="-70" dirty="0">
                <a:latin typeface="Cambria Math"/>
                <a:cs typeface="Cambria Math"/>
              </a:rPr>
              <a:t> </a:t>
            </a:r>
            <a:r>
              <a:rPr sz="2800" spc="-10" dirty="0">
                <a:latin typeface="Cambria Math"/>
                <a:cs typeface="Cambria Math"/>
              </a:rPr>
              <a:t>using</a:t>
            </a:r>
            <a:r>
              <a:rPr lang="en-IN" sz="2800" dirty="0">
                <a:latin typeface="Cambria Math"/>
                <a:cs typeface="Cambria Math"/>
              </a:rPr>
              <a:t> </a:t>
            </a:r>
            <a:r>
              <a:rPr sz="2800" spc="-165" dirty="0">
                <a:latin typeface="Cambria Math"/>
                <a:cs typeface="Cambria Math"/>
              </a:rPr>
              <a:t>generative</a:t>
            </a:r>
            <a:r>
              <a:rPr sz="2800" spc="-130" dirty="0">
                <a:latin typeface="Cambria Math"/>
                <a:cs typeface="Cambria Math"/>
              </a:rPr>
              <a:t> </a:t>
            </a:r>
            <a:r>
              <a:rPr sz="2800" spc="-175" dirty="0">
                <a:latin typeface="Cambria Math"/>
                <a:cs typeface="Cambria Math"/>
              </a:rPr>
              <a:t>models</a:t>
            </a:r>
            <a:r>
              <a:rPr sz="2800" spc="-165" dirty="0">
                <a:latin typeface="Cambria Math"/>
                <a:cs typeface="Cambria Math"/>
              </a:rPr>
              <a:t> </a:t>
            </a:r>
            <a:r>
              <a:rPr sz="2800" spc="-135" dirty="0">
                <a:latin typeface="Cambria Math"/>
                <a:cs typeface="Cambria Math"/>
              </a:rPr>
              <a:t>and</a:t>
            </a:r>
            <a:r>
              <a:rPr sz="2800" spc="-160" dirty="0">
                <a:latin typeface="Cambria Math"/>
                <a:cs typeface="Cambria Math"/>
              </a:rPr>
              <a:t> </a:t>
            </a:r>
            <a:r>
              <a:rPr sz="2800" spc="-105" dirty="0">
                <a:latin typeface="Cambria Math"/>
                <a:cs typeface="Cambria Math"/>
              </a:rPr>
              <a:t>artificial</a:t>
            </a:r>
            <a:r>
              <a:rPr sz="2800" spc="-10" dirty="0">
                <a:latin typeface="Cambria Math"/>
                <a:cs typeface="Cambria Math"/>
              </a:rPr>
              <a:t> </a:t>
            </a:r>
            <a:r>
              <a:rPr sz="2800" spc="-220" dirty="0">
                <a:latin typeface="Cambria Math"/>
                <a:cs typeface="Cambria Math"/>
              </a:rPr>
              <a:t>EEG</a:t>
            </a:r>
            <a:r>
              <a:rPr sz="2800" spc="-270" dirty="0">
                <a:latin typeface="Cambria Math"/>
                <a:cs typeface="Cambria Math"/>
              </a:rPr>
              <a:t> </a:t>
            </a:r>
            <a:r>
              <a:rPr sz="2800" spc="-10" dirty="0">
                <a:latin typeface="Cambria Math"/>
                <a:cs typeface="Cambria Math"/>
              </a:rPr>
              <a:t>signals.</a:t>
            </a:r>
            <a:endParaRPr sz="2800" dirty="0">
              <a:latin typeface="Cambria Math"/>
              <a:cs typeface="Cambria Math"/>
            </a:endParaRPr>
          </a:p>
          <a:p>
            <a:pPr marL="469265" marR="525780" indent="-457200">
              <a:lnSpc>
                <a:spcPct val="122600"/>
              </a:lnSpc>
              <a:spcBef>
                <a:spcPts val="675"/>
              </a:spcBef>
              <a:buSzPct val="120833"/>
              <a:buFont typeface="Wingdings" panose="05000000000000000000" pitchFamily="2" charset="2"/>
              <a:buChar char="Ø"/>
              <a:tabLst>
                <a:tab pos="241300" algn="l"/>
              </a:tabLst>
            </a:pPr>
            <a:r>
              <a:rPr sz="2800" spc="-100" dirty="0">
                <a:latin typeface="Cambria Math"/>
                <a:cs typeface="Cambria Math"/>
              </a:rPr>
              <a:t>Jiuxiang</a:t>
            </a:r>
            <a:r>
              <a:rPr sz="2800" spc="-65" dirty="0">
                <a:latin typeface="Cambria Math"/>
                <a:cs typeface="Cambria Math"/>
              </a:rPr>
              <a:t> </a:t>
            </a:r>
            <a:r>
              <a:rPr sz="2800" spc="-125" dirty="0">
                <a:latin typeface="Cambria Math"/>
                <a:cs typeface="Cambria Math"/>
              </a:rPr>
              <a:t>song,qiang</a:t>
            </a:r>
            <a:r>
              <a:rPr sz="2800" spc="-165" dirty="0">
                <a:latin typeface="Cambria Math"/>
                <a:cs typeface="Cambria Math"/>
              </a:rPr>
              <a:t> </a:t>
            </a:r>
            <a:r>
              <a:rPr sz="2800" spc="-125" dirty="0">
                <a:latin typeface="Cambria Math"/>
                <a:cs typeface="Cambria Math"/>
              </a:rPr>
              <a:t>zhai,chang</a:t>
            </a:r>
            <a:r>
              <a:rPr sz="2800" spc="-120" dirty="0">
                <a:latin typeface="Cambria Math"/>
                <a:cs typeface="Cambria Math"/>
              </a:rPr>
              <a:t> wang</a:t>
            </a:r>
            <a:r>
              <a:rPr sz="2800" spc="-105" dirty="0">
                <a:latin typeface="Cambria Math"/>
                <a:cs typeface="Cambria Math"/>
              </a:rPr>
              <a:t> </a:t>
            </a:r>
            <a:r>
              <a:rPr sz="2800" spc="-35" dirty="0">
                <a:latin typeface="Cambria Math"/>
                <a:cs typeface="Cambria Math"/>
              </a:rPr>
              <a:t>and</a:t>
            </a:r>
            <a:r>
              <a:rPr sz="2800" spc="-5" dirty="0">
                <a:latin typeface="Cambria Math"/>
                <a:cs typeface="Cambria Math"/>
              </a:rPr>
              <a:t> </a:t>
            </a:r>
            <a:r>
              <a:rPr sz="2800" spc="-110" dirty="0">
                <a:latin typeface="Cambria Math"/>
                <a:cs typeface="Cambria Math"/>
              </a:rPr>
              <a:t>jizhong</a:t>
            </a:r>
            <a:r>
              <a:rPr sz="2800" spc="-55" dirty="0">
                <a:latin typeface="Cambria Math"/>
                <a:cs typeface="Cambria Math"/>
              </a:rPr>
              <a:t> </a:t>
            </a:r>
            <a:r>
              <a:rPr sz="2800" spc="-65" dirty="0">
                <a:latin typeface="Cambria Math"/>
                <a:cs typeface="Cambria Math"/>
              </a:rPr>
              <a:t>liu(21</a:t>
            </a:r>
            <a:r>
              <a:rPr sz="2800" spc="-20" dirty="0">
                <a:latin typeface="Cambria Math"/>
                <a:cs typeface="Cambria Math"/>
              </a:rPr>
              <a:t> </a:t>
            </a:r>
            <a:r>
              <a:rPr sz="2800" spc="-170" dirty="0">
                <a:latin typeface="Cambria Math"/>
                <a:cs typeface="Cambria Math"/>
              </a:rPr>
              <a:t>June</a:t>
            </a:r>
            <a:r>
              <a:rPr sz="2800" spc="-220" dirty="0">
                <a:latin typeface="Cambria Math"/>
                <a:cs typeface="Cambria Math"/>
              </a:rPr>
              <a:t> </a:t>
            </a:r>
            <a:r>
              <a:rPr sz="2800" spc="-10" dirty="0">
                <a:latin typeface="Cambria Math"/>
                <a:cs typeface="Cambria Math"/>
              </a:rPr>
              <a:t>2024). </a:t>
            </a:r>
            <a:r>
              <a:rPr sz="2800" spc="-245" dirty="0">
                <a:latin typeface="Cambria Math"/>
                <a:cs typeface="Cambria Math"/>
              </a:rPr>
              <a:t>EEGGAN-</a:t>
            </a:r>
            <a:r>
              <a:rPr sz="2800" spc="-225" dirty="0">
                <a:latin typeface="Cambria Math"/>
                <a:cs typeface="Cambria Math"/>
              </a:rPr>
              <a:t>NET:enhancing</a:t>
            </a:r>
            <a:r>
              <a:rPr sz="2800" spc="-125" dirty="0">
                <a:latin typeface="Cambria Math"/>
                <a:cs typeface="Cambria Math"/>
              </a:rPr>
              <a:t> </a:t>
            </a:r>
            <a:r>
              <a:rPr sz="2800" spc="-195" dirty="0">
                <a:latin typeface="Cambria Math"/>
                <a:cs typeface="Cambria Math"/>
              </a:rPr>
              <a:t>EEGsignal</a:t>
            </a:r>
            <a:r>
              <a:rPr sz="2800" spc="-40" dirty="0">
                <a:latin typeface="Cambria Math"/>
                <a:cs typeface="Cambria Math"/>
              </a:rPr>
              <a:t> </a:t>
            </a:r>
            <a:r>
              <a:rPr sz="2800" spc="-160" dirty="0">
                <a:latin typeface="Cambria Math"/>
                <a:cs typeface="Cambria Math"/>
              </a:rPr>
              <a:t>classification</a:t>
            </a:r>
            <a:r>
              <a:rPr sz="2800" spc="25" dirty="0">
                <a:latin typeface="Cambria Math"/>
                <a:cs typeface="Cambria Math"/>
              </a:rPr>
              <a:t> </a:t>
            </a:r>
            <a:r>
              <a:rPr sz="2800" spc="-185" dirty="0">
                <a:latin typeface="Cambria Math"/>
                <a:cs typeface="Cambria Math"/>
              </a:rPr>
              <a:t>through</a:t>
            </a:r>
            <a:r>
              <a:rPr sz="2800" spc="-165" dirty="0">
                <a:latin typeface="Cambria Math"/>
                <a:cs typeface="Cambria Math"/>
              </a:rPr>
              <a:t> </a:t>
            </a:r>
            <a:r>
              <a:rPr sz="2800" spc="-20" dirty="0">
                <a:latin typeface="Cambria Math"/>
                <a:cs typeface="Cambria Math"/>
              </a:rPr>
              <a:t>data </a:t>
            </a:r>
            <a:r>
              <a:rPr sz="2800" spc="-10" dirty="0">
                <a:latin typeface="Cambria Math"/>
                <a:cs typeface="Cambria Math"/>
              </a:rPr>
              <a:t>augmentation.</a:t>
            </a:r>
            <a:endParaRPr sz="2800" dirty="0">
              <a:latin typeface="Cambria Math"/>
              <a:cs typeface="Cambria Math"/>
            </a:endParaRPr>
          </a:p>
        </p:txBody>
      </p:sp>
      <p:sp>
        <p:nvSpPr>
          <p:cNvPr id="3" name="object 3"/>
          <p:cNvSpPr txBox="1">
            <a:spLocks noGrp="1"/>
          </p:cNvSpPr>
          <p:nvPr>
            <p:ph type="title"/>
          </p:nvPr>
        </p:nvSpPr>
        <p:spPr>
          <a:xfrm>
            <a:off x="182245" y="7311"/>
            <a:ext cx="8363584" cy="725445"/>
          </a:xfrm>
          <a:prstGeom prst="rect">
            <a:avLst/>
          </a:prstGeom>
        </p:spPr>
        <p:txBody>
          <a:bodyPr vert="horz" wrap="square" lIns="0" tIns="230749" rIns="0" bIns="0" rtlCol="0">
            <a:spAutoFit/>
          </a:bodyPr>
          <a:lstStyle/>
          <a:p>
            <a:pPr marL="389255">
              <a:lnSpc>
                <a:spcPct val="100000"/>
              </a:lnSpc>
              <a:spcBef>
                <a:spcPts val="125"/>
              </a:spcBef>
            </a:pPr>
            <a:r>
              <a:rPr sz="3200" b="1" spc="-30" dirty="0"/>
              <a:t>REFERENCE</a:t>
            </a:r>
            <a:r>
              <a:rPr sz="3200" b="1" spc="-90" dirty="0"/>
              <a:t> </a:t>
            </a:r>
            <a:r>
              <a:rPr sz="3200" b="1" spc="-25"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990600" y="1524000"/>
            <a:ext cx="10488676" cy="4427366"/>
          </a:xfrm>
          <a:prstGeom prst="rect">
            <a:avLst/>
          </a:prstGeom>
        </p:spPr>
        <p:txBody>
          <a:bodyPr vert="horz" wrap="square" lIns="0" tIns="11430" rIns="0" bIns="0" rtlCol="0">
            <a:spAutoFit/>
          </a:bodyPr>
          <a:lstStyle/>
          <a:p>
            <a:pPr marL="354965" marR="5080" indent="-342900">
              <a:lnSpc>
                <a:spcPct val="100400"/>
              </a:lnSpc>
              <a:spcBef>
                <a:spcPts val="90"/>
              </a:spcBef>
              <a:buClr>
                <a:srgbClr val="FFFFFF"/>
              </a:buClr>
              <a:buFont typeface="Wingdings" panose="05000000000000000000" pitchFamily="2" charset="2"/>
              <a:buChar char="Ø"/>
              <a:tabLst>
                <a:tab pos="355600" algn="l"/>
              </a:tabLst>
            </a:pPr>
            <a:r>
              <a:rPr sz="2800" spc="-150" dirty="0"/>
              <a:t>Khan,</a:t>
            </a:r>
            <a:r>
              <a:rPr sz="2800" spc="-190" dirty="0"/>
              <a:t> </a:t>
            </a:r>
            <a:r>
              <a:rPr sz="2800" spc="-30" dirty="0"/>
              <a:t>M.</a:t>
            </a:r>
            <a:r>
              <a:rPr sz="2800" spc="-45" dirty="0"/>
              <a:t> </a:t>
            </a:r>
            <a:r>
              <a:rPr sz="2800" spc="-140" dirty="0"/>
              <a:t>J.,</a:t>
            </a:r>
            <a:r>
              <a:rPr sz="2800" spc="-155" dirty="0"/>
              <a:t> </a:t>
            </a:r>
            <a:r>
              <a:rPr sz="2800" spc="-140" dirty="0"/>
              <a:t>Hong,</a:t>
            </a:r>
            <a:r>
              <a:rPr sz="2800" spc="-220" dirty="0"/>
              <a:t> </a:t>
            </a:r>
            <a:r>
              <a:rPr sz="2800" spc="-20" dirty="0"/>
              <a:t>M.</a:t>
            </a:r>
            <a:r>
              <a:rPr sz="2800" spc="-40" dirty="0"/>
              <a:t> </a:t>
            </a:r>
            <a:r>
              <a:rPr sz="2800" spc="-140" dirty="0"/>
              <a:t>J.,</a:t>
            </a:r>
            <a:r>
              <a:rPr sz="2800" spc="-155" dirty="0"/>
              <a:t> </a:t>
            </a:r>
            <a:r>
              <a:rPr sz="2800" spc="-80" dirty="0"/>
              <a:t>and</a:t>
            </a:r>
            <a:r>
              <a:rPr sz="2800" spc="-125" dirty="0"/>
              <a:t> </a:t>
            </a:r>
            <a:r>
              <a:rPr sz="2800" spc="-140" dirty="0"/>
              <a:t>Hong,</a:t>
            </a:r>
            <a:r>
              <a:rPr sz="2800" spc="-215" dirty="0"/>
              <a:t> </a:t>
            </a:r>
            <a:r>
              <a:rPr sz="2800" spc="-125" dirty="0"/>
              <a:t>K.-</a:t>
            </a:r>
            <a:r>
              <a:rPr sz="2800" spc="-55" dirty="0"/>
              <a:t>S.(2014). </a:t>
            </a:r>
            <a:r>
              <a:rPr sz="2800" spc="-130" dirty="0"/>
              <a:t>Decoding</a:t>
            </a:r>
            <a:r>
              <a:rPr sz="2800" spc="-110" dirty="0"/>
              <a:t> </a:t>
            </a:r>
            <a:r>
              <a:rPr sz="2800" dirty="0"/>
              <a:t>of</a:t>
            </a:r>
            <a:r>
              <a:rPr sz="2800" spc="-65" dirty="0"/>
              <a:t> </a:t>
            </a:r>
            <a:r>
              <a:rPr sz="2800" spc="-75" dirty="0"/>
              <a:t>four</a:t>
            </a:r>
            <a:r>
              <a:rPr sz="2800" spc="-85" dirty="0"/>
              <a:t> </a:t>
            </a:r>
            <a:r>
              <a:rPr sz="2800" spc="-135" dirty="0"/>
              <a:t>movement </a:t>
            </a:r>
            <a:r>
              <a:rPr sz="2800" spc="-110" dirty="0"/>
              <a:t>directions</a:t>
            </a:r>
            <a:r>
              <a:rPr sz="2800" spc="10" dirty="0"/>
              <a:t> </a:t>
            </a:r>
            <a:r>
              <a:rPr sz="2800" spc="-155" dirty="0"/>
              <a:t>using</a:t>
            </a:r>
            <a:r>
              <a:rPr sz="2800" spc="-135" dirty="0"/>
              <a:t> </a:t>
            </a:r>
            <a:r>
              <a:rPr sz="2800" spc="-80" dirty="0"/>
              <a:t>hybrid</a:t>
            </a:r>
            <a:r>
              <a:rPr sz="2800" spc="30" dirty="0"/>
              <a:t> </a:t>
            </a:r>
            <a:r>
              <a:rPr sz="2800" spc="-225" dirty="0"/>
              <a:t>NIRS-</a:t>
            </a:r>
            <a:r>
              <a:rPr sz="2800" spc="-345" dirty="0"/>
              <a:t>EE</a:t>
            </a:r>
            <a:r>
              <a:rPr sz="2800" spc="185" dirty="0"/>
              <a:t>G</a:t>
            </a:r>
            <a:r>
              <a:rPr sz="2800" spc="-50" dirty="0"/>
              <a:t>b</a:t>
            </a:r>
            <a:r>
              <a:rPr sz="2800" spc="-105" dirty="0"/>
              <a:t>r</a:t>
            </a:r>
            <a:r>
              <a:rPr sz="2800" spc="-140" dirty="0"/>
              <a:t>a</a:t>
            </a:r>
            <a:r>
              <a:rPr sz="2800" spc="-80" dirty="0"/>
              <a:t>i</a:t>
            </a:r>
            <a:r>
              <a:rPr sz="2800" spc="-40" dirty="0"/>
              <a:t>n</a:t>
            </a:r>
            <a:r>
              <a:rPr sz="2800" spc="-75" dirty="0"/>
              <a:t>-</a:t>
            </a:r>
            <a:r>
              <a:rPr sz="2800" spc="-105" dirty="0"/>
              <a:t>computer</a:t>
            </a:r>
            <a:r>
              <a:rPr sz="2800" spc="-145" dirty="0"/>
              <a:t> </a:t>
            </a:r>
            <a:r>
              <a:rPr sz="2800" spc="-95" dirty="0"/>
              <a:t>interface.</a:t>
            </a:r>
            <a:r>
              <a:rPr sz="2800" spc="30" dirty="0"/>
              <a:t> </a:t>
            </a:r>
            <a:r>
              <a:rPr sz="2800" spc="-10" dirty="0"/>
              <a:t>Front. </a:t>
            </a:r>
            <a:r>
              <a:rPr sz="2800" spc="-190" dirty="0"/>
              <a:t>Hum.Neurosci.</a:t>
            </a:r>
            <a:r>
              <a:rPr sz="2800" spc="-180" dirty="0"/>
              <a:t> </a:t>
            </a:r>
            <a:r>
              <a:rPr sz="2800" spc="-25" dirty="0"/>
              <a:t>8:244.</a:t>
            </a:r>
            <a:r>
              <a:rPr sz="2800" spc="-60" dirty="0"/>
              <a:t> </a:t>
            </a:r>
            <a:r>
              <a:rPr sz="2800" dirty="0"/>
              <a:t>doi:</a:t>
            </a:r>
            <a:r>
              <a:rPr sz="2800" spc="-45" dirty="0"/>
              <a:t> </a:t>
            </a:r>
            <a:r>
              <a:rPr sz="2800" spc="-10" dirty="0"/>
              <a:t>10.3389/fnhum.2014.00244</a:t>
            </a:r>
          </a:p>
          <a:p>
            <a:pPr marL="342900" indent="-342900">
              <a:lnSpc>
                <a:spcPct val="100000"/>
              </a:lnSpc>
              <a:spcBef>
                <a:spcPts val="190"/>
              </a:spcBef>
              <a:buClr>
                <a:srgbClr val="FFFFFF"/>
              </a:buClr>
              <a:buFont typeface="Wingdings" panose="05000000000000000000" pitchFamily="2" charset="2"/>
              <a:buChar char="Ø"/>
            </a:pPr>
            <a:endParaRPr sz="2800" spc="-10" dirty="0"/>
          </a:p>
          <a:p>
            <a:pPr marL="354965" marR="696595" indent="-342900">
              <a:lnSpc>
                <a:spcPct val="101699"/>
              </a:lnSpc>
              <a:buClr>
                <a:srgbClr val="FFFFFF"/>
              </a:buClr>
              <a:buFont typeface="Wingdings" panose="05000000000000000000" pitchFamily="2" charset="2"/>
              <a:buChar char="Ø"/>
              <a:tabLst>
                <a:tab pos="355600" algn="l"/>
              </a:tabLst>
            </a:pPr>
            <a:r>
              <a:rPr sz="2800" spc="-170" dirty="0"/>
              <a:t>Muhammad</a:t>
            </a:r>
            <a:r>
              <a:rPr sz="2800" spc="-95" dirty="0"/>
              <a:t> </a:t>
            </a:r>
            <a:r>
              <a:rPr sz="2800" spc="-145" dirty="0"/>
              <a:t>salman</a:t>
            </a:r>
            <a:r>
              <a:rPr sz="2800" spc="-170" dirty="0"/>
              <a:t> </a:t>
            </a:r>
            <a:r>
              <a:rPr sz="2800" spc="-105" dirty="0"/>
              <a:t>khan(2021).</a:t>
            </a:r>
            <a:r>
              <a:rPr sz="2800" spc="-55" dirty="0"/>
              <a:t> </a:t>
            </a:r>
            <a:r>
              <a:rPr sz="2800" spc="-285" dirty="0"/>
              <a:t>EEG-</a:t>
            </a:r>
            <a:r>
              <a:rPr sz="2800" spc="-195" dirty="0"/>
              <a:t>Fnirs</a:t>
            </a:r>
            <a:r>
              <a:rPr sz="2800" spc="-105" dirty="0"/>
              <a:t> </a:t>
            </a:r>
            <a:r>
              <a:rPr sz="2800" spc="-40" dirty="0"/>
              <a:t>data</a:t>
            </a:r>
            <a:r>
              <a:rPr sz="2800" spc="-60" dirty="0"/>
              <a:t> </a:t>
            </a:r>
            <a:r>
              <a:rPr sz="2800" spc="-160" dirty="0"/>
              <a:t>augmentation</a:t>
            </a:r>
            <a:r>
              <a:rPr sz="2800" spc="-95" dirty="0"/>
              <a:t> </a:t>
            </a:r>
            <a:r>
              <a:rPr sz="2800" spc="-65" dirty="0"/>
              <a:t>using 	</a:t>
            </a:r>
            <a:r>
              <a:rPr sz="2800" spc="-10" dirty="0"/>
              <a:t>cGANs.</a:t>
            </a:r>
          </a:p>
          <a:p>
            <a:pPr marL="342900" indent="-342900">
              <a:lnSpc>
                <a:spcPct val="100000"/>
              </a:lnSpc>
              <a:spcBef>
                <a:spcPts val="240"/>
              </a:spcBef>
              <a:buClr>
                <a:srgbClr val="FFFFFF"/>
              </a:buClr>
              <a:buFont typeface="Wingdings" panose="05000000000000000000" pitchFamily="2" charset="2"/>
              <a:buChar char="Ø"/>
            </a:pPr>
            <a:endParaRPr sz="2800" spc="-10" dirty="0"/>
          </a:p>
          <a:p>
            <a:pPr marL="355600" indent="-342900">
              <a:lnSpc>
                <a:spcPct val="100000"/>
              </a:lnSpc>
              <a:buClr>
                <a:srgbClr val="FFFFFF"/>
              </a:buClr>
              <a:buFont typeface="Wingdings" panose="05000000000000000000" pitchFamily="2" charset="2"/>
              <a:buChar char="Ø"/>
              <a:tabLst>
                <a:tab pos="354965" algn="l"/>
              </a:tabLst>
            </a:pPr>
            <a:r>
              <a:rPr sz="2800" spc="-105" dirty="0"/>
              <a:t>Saeed</a:t>
            </a:r>
            <a:r>
              <a:rPr sz="2800" spc="-50" dirty="0"/>
              <a:t> </a:t>
            </a:r>
            <a:r>
              <a:rPr sz="2800" spc="-110" dirty="0"/>
              <a:t>anwar(</a:t>
            </a:r>
            <a:r>
              <a:rPr sz="2800" spc="-90" dirty="0"/>
              <a:t> </a:t>
            </a:r>
            <a:r>
              <a:rPr sz="2800" spc="-25" dirty="0"/>
              <a:t>2023).</a:t>
            </a:r>
            <a:r>
              <a:rPr sz="2800" spc="-20" dirty="0"/>
              <a:t> </a:t>
            </a:r>
            <a:r>
              <a:rPr sz="2800" spc="-160" dirty="0"/>
              <a:t>Deep</a:t>
            </a:r>
            <a:r>
              <a:rPr sz="2800" spc="-165" dirty="0"/>
              <a:t> </a:t>
            </a:r>
            <a:r>
              <a:rPr sz="2800" spc="-160" dirty="0"/>
              <a:t>generative</a:t>
            </a:r>
            <a:r>
              <a:rPr sz="2800" spc="-125" dirty="0"/>
              <a:t> </a:t>
            </a:r>
            <a:r>
              <a:rPr sz="2800" spc="-180" dirty="0"/>
              <a:t>models</a:t>
            </a:r>
            <a:r>
              <a:rPr sz="2800" spc="-220" dirty="0"/>
              <a:t> </a:t>
            </a:r>
            <a:r>
              <a:rPr sz="2800" spc="-95" dirty="0"/>
              <a:t>for</a:t>
            </a:r>
            <a:r>
              <a:rPr sz="2800" spc="-60" dirty="0"/>
              <a:t> </a:t>
            </a:r>
            <a:r>
              <a:rPr sz="2800" spc="-250" dirty="0"/>
              <a:t>EEG-</a:t>
            </a:r>
            <a:r>
              <a:rPr sz="2800" spc="-10" dirty="0"/>
              <a:t>FNIRSfusion.</a:t>
            </a:r>
          </a:p>
          <a:p>
            <a:pPr marL="342900" indent="-342900">
              <a:lnSpc>
                <a:spcPct val="100000"/>
              </a:lnSpc>
              <a:spcBef>
                <a:spcPts val="315"/>
              </a:spcBef>
              <a:buClr>
                <a:srgbClr val="FFFFFF"/>
              </a:buClr>
              <a:buFont typeface="Wingdings" panose="05000000000000000000" pitchFamily="2" charset="2"/>
              <a:buChar char="Ø"/>
            </a:pPr>
            <a:endParaRPr sz="2800" spc="-10" dirty="0"/>
          </a:p>
          <a:p>
            <a:pPr marL="355600" indent="-342900">
              <a:lnSpc>
                <a:spcPct val="100000"/>
              </a:lnSpc>
              <a:buClr>
                <a:srgbClr val="FFFFFF"/>
              </a:buClr>
              <a:buFont typeface="Wingdings" panose="05000000000000000000" pitchFamily="2" charset="2"/>
              <a:buChar char="Ø"/>
              <a:tabLst>
                <a:tab pos="354965" algn="l"/>
              </a:tabLst>
            </a:pPr>
            <a:r>
              <a:rPr sz="2800" spc="-204" dirty="0"/>
              <a:t>Yong</a:t>
            </a:r>
            <a:r>
              <a:rPr sz="2800" spc="-195" dirty="0"/>
              <a:t> </a:t>
            </a:r>
            <a:r>
              <a:rPr sz="2800" spc="-90" dirty="0"/>
              <a:t>zhang.(2022).</a:t>
            </a:r>
            <a:r>
              <a:rPr sz="2800" spc="-160" dirty="0"/>
              <a:t> </a:t>
            </a:r>
            <a:r>
              <a:rPr sz="2800" spc="-225" dirty="0"/>
              <a:t>Cross</a:t>
            </a:r>
            <a:r>
              <a:rPr sz="2800" spc="-210" dirty="0"/>
              <a:t> </a:t>
            </a:r>
            <a:r>
              <a:rPr sz="2800" spc="-40" dirty="0"/>
              <a:t>model</a:t>
            </a:r>
            <a:r>
              <a:rPr sz="2800" spc="235" dirty="0"/>
              <a:t> </a:t>
            </a:r>
            <a:r>
              <a:rPr sz="2800" spc="-114" dirty="0"/>
              <a:t>data</a:t>
            </a:r>
            <a:r>
              <a:rPr sz="2800" spc="-170" dirty="0"/>
              <a:t> </a:t>
            </a:r>
            <a:r>
              <a:rPr sz="2800" spc="-150" dirty="0"/>
              <a:t>augmentation</a:t>
            </a:r>
            <a:r>
              <a:rPr sz="2800" spc="-190" dirty="0"/>
              <a:t> </a:t>
            </a:r>
            <a:r>
              <a:rPr sz="2800" spc="-40" dirty="0"/>
              <a:t>for</a:t>
            </a:r>
            <a:r>
              <a:rPr sz="2800" spc="-55" dirty="0"/>
              <a:t> </a:t>
            </a:r>
            <a:r>
              <a:rPr sz="2800" spc="-20" dirty="0"/>
              <a:t>BCI.</a:t>
            </a:r>
          </a:p>
        </p:txBody>
      </p:sp>
      <p:sp>
        <p:nvSpPr>
          <p:cNvPr id="3" name="object 3"/>
          <p:cNvSpPr txBox="1">
            <a:spLocks noGrp="1"/>
          </p:cNvSpPr>
          <p:nvPr>
            <p:ph type="title"/>
          </p:nvPr>
        </p:nvSpPr>
        <p:spPr>
          <a:xfrm>
            <a:off x="529590" y="507365"/>
            <a:ext cx="2515870" cy="495300"/>
          </a:xfrm>
          <a:prstGeom prst="rect">
            <a:avLst/>
          </a:prstGeom>
        </p:spPr>
        <p:txBody>
          <a:bodyPr vert="horz" wrap="square" lIns="0" tIns="16510" rIns="0" bIns="0" rtlCol="0">
            <a:spAutoFit/>
          </a:bodyPr>
          <a:lstStyle/>
          <a:p>
            <a:pPr marL="12700">
              <a:lnSpc>
                <a:spcPct val="100000"/>
              </a:lnSpc>
              <a:spcBef>
                <a:spcPts val="130"/>
              </a:spcBef>
            </a:pPr>
            <a:r>
              <a:rPr sz="3050" b="1" spc="-215" dirty="0">
                <a:latin typeface="Times New Roman"/>
                <a:cs typeface="Times New Roman"/>
              </a:rPr>
              <a:t>REFERENCE</a:t>
            </a:r>
            <a:r>
              <a:rPr sz="3050" b="1" spc="35" dirty="0">
                <a:latin typeface="Times New Roman"/>
                <a:cs typeface="Times New Roman"/>
              </a:rPr>
              <a:t> </a:t>
            </a:r>
            <a:r>
              <a:rPr sz="3050" b="1" spc="-25" dirty="0">
                <a:latin typeface="Times New Roman"/>
                <a:cs typeface="Times New Roman"/>
              </a:rPr>
              <a:t>:-</a:t>
            </a:r>
            <a:endParaRPr sz="305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19400" y="2286000"/>
            <a:ext cx="7703566" cy="2982227"/>
          </a:xfrm>
          <a:prstGeom prst="rect">
            <a:avLst/>
          </a:prstGeom>
        </p:spPr>
        <p:txBody>
          <a:bodyPr vert="horz" wrap="square" lIns="0" tIns="14605" rIns="0" bIns="0" rtlCol="0">
            <a:spAutoFit/>
          </a:bodyPr>
          <a:lstStyle/>
          <a:p>
            <a:pPr marL="12700">
              <a:spcBef>
                <a:spcPts val="115"/>
              </a:spcBef>
            </a:pPr>
            <a:r>
              <a:rPr sz="9600" spc="215" dirty="0">
                <a:latin typeface="Trebuchet MS"/>
                <a:cs typeface="Trebuchet MS"/>
              </a:rPr>
              <a:t>THANK</a:t>
            </a:r>
            <a:r>
              <a:rPr lang="en-IN" sz="9600" spc="215" dirty="0">
                <a:latin typeface="Trebuchet MS"/>
                <a:cs typeface="Trebuchet MS"/>
              </a:rPr>
              <a:t> </a:t>
            </a:r>
            <a:r>
              <a:rPr lang="en-IN" sz="9600" spc="640" dirty="0">
                <a:latin typeface="Trebuchet MS"/>
                <a:cs typeface="Trebuchet MS"/>
              </a:rPr>
              <a:t>YOU</a:t>
            </a:r>
            <a:endParaRPr lang="en-IN" sz="9600" dirty="0">
              <a:latin typeface="Trebuchet MS"/>
              <a:cs typeface="Trebuchet MS"/>
            </a:endParaRPr>
          </a:p>
          <a:p>
            <a:pPr marL="12700">
              <a:lnSpc>
                <a:spcPct val="100000"/>
              </a:lnSpc>
              <a:spcBef>
                <a:spcPts val="115"/>
              </a:spcBef>
            </a:pPr>
            <a:r>
              <a:rPr lang="en-IN" sz="9600" spc="215" dirty="0">
                <a:latin typeface="Trebuchet MS"/>
                <a:cs typeface="Trebuchet MS"/>
              </a:rPr>
              <a:t> </a:t>
            </a:r>
            <a:endParaRPr sz="960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91159" y="3200400"/>
            <a:ext cx="10934383" cy="3340036"/>
            <a:chOff x="381317" y="3041713"/>
            <a:chExt cx="10934383" cy="3340036"/>
          </a:xfrm>
        </p:grpSpPr>
        <p:pic>
          <p:nvPicPr>
            <p:cNvPr id="3" name="object 3"/>
            <p:cNvPicPr/>
            <p:nvPr/>
          </p:nvPicPr>
          <p:blipFill>
            <a:blip r:embed="rId2" cstate="print"/>
            <a:stretch>
              <a:fillRect/>
            </a:stretch>
          </p:blipFill>
          <p:spPr>
            <a:xfrm>
              <a:off x="381317" y="3041713"/>
              <a:ext cx="10934383" cy="3273362"/>
            </a:xfrm>
            <a:prstGeom prst="rect">
              <a:avLst/>
            </a:prstGeom>
          </p:spPr>
        </p:pic>
        <p:pic>
          <p:nvPicPr>
            <p:cNvPr id="4" name="object 4"/>
            <p:cNvPicPr/>
            <p:nvPr/>
          </p:nvPicPr>
          <p:blipFill>
            <a:blip r:embed="rId3" cstate="print"/>
            <a:stretch>
              <a:fillRect/>
            </a:stretch>
          </p:blipFill>
          <p:spPr>
            <a:xfrm>
              <a:off x="542925" y="6286501"/>
              <a:ext cx="2362200" cy="95248"/>
            </a:xfrm>
            <a:prstGeom prst="rect">
              <a:avLst/>
            </a:prstGeom>
          </p:spPr>
        </p:pic>
      </p:gr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tabLst>
                <a:tab pos="8076565" algn="l"/>
              </a:tabLst>
            </a:pPr>
            <a:r>
              <a:rPr sz="3600" spc="-135" dirty="0">
                <a:latin typeface="Times New Roman"/>
                <a:cs typeface="Times New Roman"/>
              </a:rPr>
              <a:t>EXPLANATION</a:t>
            </a:r>
            <a:r>
              <a:rPr sz="3600" spc="-15" dirty="0">
                <a:latin typeface="Times New Roman"/>
                <a:cs typeface="Times New Roman"/>
              </a:rPr>
              <a:t> </a:t>
            </a:r>
            <a:r>
              <a:rPr sz="3600" spc="-180" dirty="0">
                <a:latin typeface="Times New Roman"/>
                <a:cs typeface="Times New Roman"/>
              </a:rPr>
              <a:t>OF</a:t>
            </a:r>
            <a:r>
              <a:rPr sz="3600" spc="-40" dirty="0">
                <a:latin typeface="Times New Roman"/>
                <a:cs typeface="Times New Roman"/>
              </a:rPr>
              <a:t> </a:t>
            </a:r>
            <a:r>
              <a:rPr sz="3600" spc="-190" dirty="0">
                <a:latin typeface="Times New Roman"/>
                <a:cs typeface="Times New Roman"/>
              </a:rPr>
              <a:t>IMPORTANT</a:t>
            </a:r>
            <a:r>
              <a:rPr sz="3600" spc="10" dirty="0">
                <a:latin typeface="Times New Roman"/>
                <a:cs typeface="Times New Roman"/>
              </a:rPr>
              <a:t> </a:t>
            </a:r>
            <a:r>
              <a:rPr sz="3600" spc="-10" dirty="0">
                <a:latin typeface="Times New Roman"/>
                <a:cs typeface="Times New Roman"/>
              </a:rPr>
              <a:t>TERMS</a:t>
            </a:r>
            <a:r>
              <a:rPr sz="3600" dirty="0">
                <a:latin typeface="Times New Roman"/>
                <a:cs typeface="Times New Roman"/>
              </a:rPr>
              <a:t>	</a:t>
            </a:r>
            <a:r>
              <a:rPr sz="3600" spc="-25" dirty="0">
                <a:latin typeface="Times New Roman"/>
                <a:cs typeface="Times New Roman"/>
              </a:rPr>
              <a:t>:-</a:t>
            </a:r>
            <a:endParaRPr sz="3600" dirty="0">
              <a:latin typeface="Times New Roman"/>
              <a:cs typeface="Times New Roman"/>
            </a:endParaRPr>
          </a:p>
        </p:txBody>
      </p:sp>
      <p:sp>
        <p:nvSpPr>
          <p:cNvPr id="6" name="object 6"/>
          <p:cNvSpPr txBox="1"/>
          <p:nvPr/>
        </p:nvSpPr>
        <p:spPr>
          <a:xfrm>
            <a:off x="381317" y="748978"/>
            <a:ext cx="10934383" cy="2280111"/>
          </a:xfrm>
          <a:prstGeom prst="rect">
            <a:avLst/>
          </a:prstGeom>
        </p:spPr>
        <p:txBody>
          <a:bodyPr vert="horz" wrap="square" lIns="0" tIns="12700" rIns="0" bIns="0" rtlCol="0">
            <a:spAutoFit/>
          </a:bodyPr>
          <a:lstStyle/>
          <a:p>
            <a:pPr marL="644525">
              <a:lnSpc>
                <a:spcPct val="100000"/>
              </a:lnSpc>
              <a:spcBef>
                <a:spcPts val="100"/>
              </a:spcBef>
            </a:pPr>
            <a:r>
              <a:rPr sz="2800" b="1" dirty="0">
                <a:latin typeface="Cambria Math"/>
                <a:cs typeface="Cambria Math"/>
              </a:rPr>
              <a:t>MOTOR</a:t>
            </a:r>
            <a:r>
              <a:rPr sz="2800" b="1" spc="-65" dirty="0">
                <a:latin typeface="Cambria Math"/>
                <a:cs typeface="Cambria Math"/>
              </a:rPr>
              <a:t> </a:t>
            </a:r>
            <a:r>
              <a:rPr sz="2800" b="1" spc="-25" dirty="0">
                <a:latin typeface="Cambria Math"/>
                <a:cs typeface="Cambria Math"/>
              </a:rPr>
              <a:t>IMAGERY</a:t>
            </a:r>
            <a:r>
              <a:rPr sz="2800" b="1" spc="-80" dirty="0">
                <a:latin typeface="Cambria Math"/>
                <a:cs typeface="Cambria Math"/>
              </a:rPr>
              <a:t> </a:t>
            </a:r>
            <a:r>
              <a:rPr sz="2800" b="1" spc="-25" dirty="0">
                <a:latin typeface="Cambria Math"/>
                <a:cs typeface="Cambria Math"/>
              </a:rPr>
              <a:t>:-</a:t>
            </a:r>
            <a:endParaRPr sz="2800" b="1" dirty="0">
              <a:latin typeface="Cambria Math"/>
              <a:cs typeface="Cambria Math"/>
            </a:endParaRPr>
          </a:p>
          <a:p>
            <a:pPr marL="355600" marR="5080" indent="-343535">
              <a:lnSpc>
                <a:spcPct val="100000"/>
              </a:lnSpc>
              <a:spcBef>
                <a:spcPts val="2755"/>
              </a:spcBef>
              <a:buFont typeface="Wingdings"/>
              <a:buChar char=""/>
              <a:tabLst>
                <a:tab pos="355600" algn="l"/>
              </a:tabLst>
            </a:pPr>
            <a:r>
              <a:rPr sz="2400" spc="120" dirty="0">
                <a:latin typeface="Cambria Math" panose="02040503050406030204" pitchFamily="18" charset="0"/>
                <a:ea typeface="Cambria Math" panose="02040503050406030204" pitchFamily="18" charset="0"/>
                <a:cs typeface="Trebuchet MS"/>
              </a:rPr>
              <a:t>Motor</a:t>
            </a:r>
            <a:r>
              <a:rPr sz="2400" spc="-85" dirty="0">
                <a:latin typeface="Cambria Math" panose="02040503050406030204" pitchFamily="18" charset="0"/>
                <a:ea typeface="Cambria Math" panose="02040503050406030204" pitchFamily="18" charset="0"/>
                <a:cs typeface="Trebuchet MS"/>
              </a:rPr>
              <a:t> </a:t>
            </a:r>
            <a:r>
              <a:rPr sz="2400" spc="114" dirty="0">
                <a:latin typeface="Cambria Math" panose="02040503050406030204" pitchFamily="18" charset="0"/>
                <a:ea typeface="Cambria Math" panose="02040503050406030204" pitchFamily="18" charset="0"/>
                <a:cs typeface="Trebuchet MS"/>
              </a:rPr>
              <a:t>Imagery</a:t>
            </a:r>
            <a:r>
              <a:rPr sz="2400" spc="-40" dirty="0">
                <a:latin typeface="Cambria Math" panose="02040503050406030204" pitchFamily="18" charset="0"/>
                <a:ea typeface="Cambria Math" panose="02040503050406030204" pitchFamily="18" charset="0"/>
                <a:cs typeface="Trebuchet MS"/>
              </a:rPr>
              <a:t> </a:t>
            </a:r>
            <a:r>
              <a:rPr sz="2400" spc="65" dirty="0">
                <a:latin typeface="Cambria Math" panose="02040503050406030204" pitchFamily="18" charset="0"/>
                <a:ea typeface="Cambria Math" panose="02040503050406030204" pitchFamily="18" charset="0"/>
                <a:cs typeface="Trebuchet MS"/>
              </a:rPr>
              <a:t>(MI)</a:t>
            </a:r>
            <a:r>
              <a:rPr sz="2400" spc="5" dirty="0">
                <a:latin typeface="Cambria Math" panose="02040503050406030204" pitchFamily="18" charset="0"/>
                <a:ea typeface="Cambria Math" panose="02040503050406030204" pitchFamily="18" charset="0"/>
                <a:cs typeface="Trebuchet MS"/>
              </a:rPr>
              <a:t> </a:t>
            </a:r>
            <a:r>
              <a:rPr sz="2400" spc="-125" dirty="0">
                <a:latin typeface="Cambria Math" panose="02040503050406030204" pitchFamily="18" charset="0"/>
                <a:ea typeface="Cambria Math" panose="02040503050406030204" pitchFamily="18" charset="0"/>
                <a:cs typeface="Trebuchet MS"/>
              </a:rPr>
              <a:t>is</a:t>
            </a:r>
            <a:r>
              <a:rPr sz="2400" spc="-4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the</a:t>
            </a:r>
            <a:r>
              <a:rPr sz="2400" spc="-40" dirty="0">
                <a:latin typeface="Cambria Math" panose="02040503050406030204" pitchFamily="18" charset="0"/>
                <a:ea typeface="Cambria Math" panose="02040503050406030204" pitchFamily="18" charset="0"/>
                <a:cs typeface="Trebuchet MS"/>
              </a:rPr>
              <a:t> </a:t>
            </a:r>
            <a:r>
              <a:rPr sz="2400" spc="80" dirty="0">
                <a:latin typeface="Cambria Math" panose="02040503050406030204" pitchFamily="18" charset="0"/>
                <a:ea typeface="Cambria Math" panose="02040503050406030204" pitchFamily="18" charset="0"/>
                <a:cs typeface="Trebuchet MS"/>
              </a:rPr>
              <a:t>mental</a:t>
            </a:r>
            <a:r>
              <a:rPr sz="2400" spc="-35" dirty="0">
                <a:latin typeface="Cambria Math" panose="02040503050406030204" pitchFamily="18" charset="0"/>
                <a:ea typeface="Cambria Math" panose="02040503050406030204" pitchFamily="18" charset="0"/>
                <a:cs typeface="Trebuchet MS"/>
              </a:rPr>
              <a:t> </a:t>
            </a:r>
            <a:r>
              <a:rPr sz="2400" spc="105" dirty="0">
                <a:latin typeface="Cambria Math" panose="02040503050406030204" pitchFamily="18" charset="0"/>
                <a:ea typeface="Cambria Math" panose="02040503050406030204" pitchFamily="18" charset="0"/>
                <a:cs typeface="Trebuchet MS"/>
              </a:rPr>
              <a:t>process</a:t>
            </a:r>
            <a:r>
              <a:rPr sz="2400" spc="-105" dirty="0">
                <a:latin typeface="Cambria Math" panose="02040503050406030204" pitchFamily="18" charset="0"/>
                <a:ea typeface="Cambria Math" panose="02040503050406030204" pitchFamily="18" charset="0"/>
                <a:cs typeface="Trebuchet MS"/>
              </a:rPr>
              <a:t> </a:t>
            </a:r>
            <a:r>
              <a:rPr sz="2400" spc="80" dirty="0">
                <a:latin typeface="Cambria Math" panose="02040503050406030204" pitchFamily="18" charset="0"/>
                <a:ea typeface="Cambria Math" panose="02040503050406030204" pitchFamily="18" charset="0"/>
                <a:cs typeface="Trebuchet MS"/>
              </a:rPr>
              <a:t>of</a:t>
            </a:r>
            <a:r>
              <a:rPr sz="2400" spc="-40" dirty="0">
                <a:latin typeface="Cambria Math" panose="02040503050406030204" pitchFamily="18" charset="0"/>
                <a:ea typeface="Cambria Math" panose="02040503050406030204" pitchFamily="18" charset="0"/>
                <a:cs typeface="Trebuchet MS"/>
              </a:rPr>
              <a:t> </a:t>
            </a:r>
            <a:r>
              <a:rPr sz="2400" spc="95" dirty="0">
                <a:latin typeface="Cambria Math" panose="02040503050406030204" pitchFamily="18" charset="0"/>
                <a:ea typeface="Cambria Math" panose="02040503050406030204" pitchFamily="18" charset="0"/>
                <a:cs typeface="Trebuchet MS"/>
              </a:rPr>
              <a:t>imagining</a:t>
            </a:r>
            <a:r>
              <a:rPr sz="2400" spc="-10" dirty="0">
                <a:latin typeface="Cambria Math" panose="02040503050406030204" pitchFamily="18" charset="0"/>
                <a:ea typeface="Cambria Math" panose="02040503050406030204" pitchFamily="18" charset="0"/>
                <a:cs typeface="Trebuchet MS"/>
              </a:rPr>
              <a:t> </a:t>
            </a:r>
            <a:r>
              <a:rPr sz="2400" spc="325" dirty="0">
                <a:latin typeface="Cambria Math" panose="02040503050406030204" pitchFamily="18" charset="0"/>
                <a:ea typeface="Cambria Math" panose="02040503050406030204" pitchFamily="18" charset="0"/>
                <a:cs typeface="Trebuchet MS"/>
              </a:rPr>
              <a:t>a</a:t>
            </a:r>
            <a:r>
              <a:rPr sz="2400" spc="-110" dirty="0">
                <a:latin typeface="Cambria Math" panose="02040503050406030204" pitchFamily="18" charset="0"/>
                <a:ea typeface="Cambria Math" panose="02040503050406030204" pitchFamily="18" charset="0"/>
                <a:cs typeface="Trebuchet MS"/>
              </a:rPr>
              <a:t> </a:t>
            </a:r>
            <a:r>
              <a:rPr sz="2400" spc="65" dirty="0">
                <a:latin typeface="Cambria Math" panose="02040503050406030204" pitchFamily="18" charset="0"/>
                <a:ea typeface="Cambria Math" panose="02040503050406030204" pitchFamily="18" charset="0"/>
                <a:cs typeface="Trebuchet MS"/>
              </a:rPr>
              <a:t>specific</a:t>
            </a:r>
            <a:r>
              <a:rPr sz="2400" spc="-35" dirty="0">
                <a:latin typeface="Cambria Math" panose="02040503050406030204" pitchFamily="18" charset="0"/>
                <a:ea typeface="Cambria Math" panose="02040503050406030204" pitchFamily="18" charset="0"/>
                <a:cs typeface="Trebuchet MS"/>
              </a:rPr>
              <a:t> </a:t>
            </a:r>
            <a:r>
              <a:rPr sz="2400" spc="135" dirty="0">
                <a:latin typeface="Cambria Math" panose="02040503050406030204" pitchFamily="18" charset="0"/>
                <a:ea typeface="Cambria Math" panose="02040503050406030204" pitchFamily="18" charset="0"/>
                <a:cs typeface="Trebuchet MS"/>
              </a:rPr>
              <a:t>movement </a:t>
            </a:r>
            <a:r>
              <a:rPr sz="2400" spc="80" dirty="0">
                <a:latin typeface="Cambria Math" panose="02040503050406030204" pitchFamily="18" charset="0"/>
                <a:ea typeface="Cambria Math" panose="02040503050406030204" pitchFamily="18" charset="0"/>
                <a:cs typeface="Trebuchet MS"/>
              </a:rPr>
              <a:t>of</a:t>
            </a:r>
            <a:r>
              <a:rPr sz="2400" spc="-90" dirty="0">
                <a:latin typeface="Cambria Math" panose="02040503050406030204" pitchFamily="18" charset="0"/>
                <a:ea typeface="Cambria Math" panose="02040503050406030204" pitchFamily="18" charset="0"/>
                <a:cs typeface="Trebuchet MS"/>
              </a:rPr>
              <a:t> </a:t>
            </a:r>
            <a:r>
              <a:rPr sz="2400" spc="325" dirty="0">
                <a:latin typeface="Cambria Math" panose="02040503050406030204" pitchFamily="18" charset="0"/>
                <a:ea typeface="Cambria Math" panose="02040503050406030204" pitchFamily="18" charset="0"/>
                <a:cs typeface="Trebuchet MS"/>
              </a:rPr>
              <a:t>a</a:t>
            </a:r>
            <a:r>
              <a:rPr sz="2400" spc="-10" dirty="0">
                <a:latin typeface="Cambria Math" panose="02040503050406030204" pitchFamily="18" charset="0"/>
                <a:ea typeface="Cambria Math" panose="02040503050406030204" pitchFamily="18" charset="0"/>
                <a:cs typeface="Trebuchet MS"/>
              </a:rPr>
              <a:t> </a:t>
            </a:r>
            <a:r>
              <a:rPr sz="2400" spc="55" dirty="0">
                <a:latin typeface="Cambria Math" panose="02040503050406030204" pitchFamily="18" charset="0"/>
                <a:ea typeface="Cambria Math" panose="02040503050406030204" pitchFamily="18" charset="0"/>
                <a:cs typeface="Trebuchet MS"/>
              </a:rPr>
              <a:t>part</a:t>
            </a:r>
            <a:r>
              <a:rPr sz="2400" spc="-60" dirty="0">
                <a:latin typeface="Cambria Math" panose="02040503050406030204" pitchFamily="18" charset="0"/>
                <a:ea typeface="Cambria Math" panose="02040503050406030204" pitchFamily="18" charset="0"/>
                <a:cs typeface="Trebuchet MS"/>
              </a:rPr>
              <a:t> </a:t>
            </a:r>
            <a:r>
              <a:rPr sz="2400" spc="80" dirty="0">
                <a:latin typeface="Cambria Math" panose="02040503050406030204" pitchFamily="18" charset="0"/>
                <a:ea typeface="Cambria Math" panose="02040503050406030204" pitchFamily="18" charset="0"/>
                <a:cs typeface="Trebuchet MS"/>
              </a:rPr>
              <a:t>of</a:t>
            </a:r>
            <a:r>
              <a:rPr sz="2400" spc="-1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the</a:t>
            </a:r>
            <a:r>
              <a:rPr sz="2400" spc="-20" dirty="0">
                <a:latin typeface="Cambria Math" panose="02040503050406030204" pitchFamily="18" charset="0"/>
                <a:ea typeface="Cambria Math" panose="02040503050406030204" pitchFamily="18" charset="0"/>
                <a:cs typeface="Trebuchet MS"/>
              </a:rPr>
              <a:t> </a:t>
            </a:r>
            <a:r>
              <a:rPr sz="2400" spc="204" dirty="0">
                <a:latin typeface="Cambria Math" panose="02040503050406030204" pitchFamily="18" charset="0"/>
                <a:ea typeface="Cambria Math" panose="02040503050406030204" pitchFamily="18" charset="0"/>
                <a:cs typeface="Trebuchet MS"/>
              </a:rPr>
              <a:t>body</a:t>
            </a:r>
            <a:r>
              <a:rPr sz="2400" spc="-90" dirty="0">
                <a:latin typeface="Cambria Math" panose="02040503050406030204" pitchFamily="18" charset="0"/>
                <a:ea typeface="Cambria Math" panose="02040503050406030204" pitchFamily="18" charset="0"/>
                <a:cs typeface="Trebuchet MS"/>
              </a:rPr>
              <a:t> </a:t>
            </a:r>
            <a:r>
              <a:rPr sz="2400" dirty="0">
                <a:latin typeface="Cambria Math" panose="02040503050406030204" pitchFamily="18" charset="0"/>
                <a:ea typeface="Cambria Math" panose="02040503050406030204" pitchFamily="18" charset="0"/>
                <a:cs typeface="Trebuchet MS"/>
              </a:rPr>
              <a:t>without</a:t>
            </a:r>
            <a:r>
              <a:rPr sz="2400" spc="-60" dirty="0">
                <a:latin typeface="Cambria Math" panose="02040503050406030204" pitchFamily="18" charset="0"/>
                <a:ea typeface="Cambria Math" panose="02040503050406030204" pitchFamily="18" charset="0"/>
                <a:cs typeface="Trebuchet MS"/>
              </a:rPr>
              <a:t> </a:t>
            </a:r>
            <a:r>
              <a:rPr sz="2400" spc="80" dirty="0">
                <a:latin typeface="Cambria Math" panose="02040503050406030204" pitchFamily="18" charset="0"/>
                <a:ea typeface="Cambria Math" panose="02040503050406030204" pitchFamily="18" charset="0"/>
                <a:cs typeface="Trebuchet MS"/>
              </a:rPr>
              <a:t>actually</a:t>
            </a:r>
            <a:r>
              <a:rPr sz="2400" spc="-85"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performing</a:t>
            </a:r>
            <a:r>
              <a:rPr sz="2400" spc="1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the</a:t>
            </a:r>
            <a:r>
              <a:rPr sz="2400" spc="-15" dirty="0">
                <a:latin typeface="Cambria Math" panose="02040503050406030204" pitchFamily="18" charset="0"/>
                <a:ea typeface="Cambria Math" panose="02040503050406030204" pitchFamily="18" charset="0"/>
                <a:cs typeface="Trebuchet MS"/>
              </a:rPr>
              <a:t> </a:t>
            </a:r>
            <a:r>
              <a:rPr sz="2400" spc="110" dirty="0">
                <a:latin typeface="Cambria Math" panose="02040503050406030204" pitchFamily="18" charset="0"/>
                <a:ea typeface="Cambria Math" panose="02040503050406030204" pitchFamily="18" charset="0"/>
                <a:cs typeface="Trebuchet MS"/>
              </a:rPr>
              <a:t>movement.</a:t>
            </a:r>
            <a:r>
              <a:rPr sz="2400" spc="-15" dirty="0">
                <a:latin typeface="Cambria Math" panose="02040503050406030204" pitchFamily="18" charset="0"/>
                <a:ea typeface="Cambria Math" panose="02040503050406030204" pitchFamily="18" charset="0"/>
                <a:cs typeface="Trebuchet MS"/>
              </a:rPr>
              <a:t> </a:t>
            </a:r>
            <a:r>
              <a:rPr sz="2400" spc="75" dirty="0">
                <a:latin typeface="Cambria Math" panose="02040503050406030204" pitchFamily="18" charset="0"/>
                <a:ea typeface="Cambria Math" panose="02040503050406030204" pitchFamily="18" charset="0"/>
                <a:cs typeface="Trebuchet MS"/>
              </a:rPr>
              <a:t>During</a:t>
            </a:r>
            <a:r>
              <a:rPr sz="2400" spc="15" dirty="0">
                <a:latin typeface="Cambria Math" panose="02040503050406030204" pitchFamily="18" charset="0"/>
                <a:ea typeface="Cambria Math" panose="02040503050406030204" pitchFamily="18" charset="0"/>
                <a:cs typeface="Trebuchet MS"/>
              </a:rPr>
              <a:t> </a:t>
            </a:r>
            <a:r>
              <a:rPr sz="2400" spc="-25" dirty="0">
                <a:latin typeface="Cambria Math" panose="02040503050406030204" pitchFamily="18" charset="0"/>
                <a:ea typeface="Cambria Math" panose="02040503050406030204" pitchFamily="18" charset="0"/>
                <a:cs typeface="Trebuchet MS"/>
              </a:rPr>
              <a:t>MI, </a:t>
            </a:r>
            <a:r>
              <a:rPr sz="2400" spc="70" dirty="0">
                <a:latin typeface="Cambria Math" panose="02040503050406030204" pitchFamily="18" charset="0"/>
                <a:ea typeface="Cambria Math" panose="02040503050406030204" pitchFamily="18" charset="0"/>
                <a:cs typeface="Trebuchet MS"/>
              </a:rPr>
              <a:t>the</a:t>
            </a:r>
            <a:r>
              <a:rPr sz="2400" spc="-4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brain</a:t>
            </a:r>
            <a:r>
              <a:rPr sz="2400" spc="-110" dirty="0">
                <a:latin typeface="Cambria Math" panose="02040503050406030204" pitchFamily="18" charset="0"/>
                <a:ea typeface="Cambria Math" panose="02040503050406030204" pitchFamily="18" charset="0"/>
                <a:cs typeface="Trebuchet MS"/>
              </a:rPr>
              <a:t> </a:t>
            </a:r>
            <a:r>
              <a:rPr sz="2400" spc="90" dirty="0">
                <a:latin typeface="Cambria Math" panose="02040503050406030204" pitchFamily="18" charset="0"/>
                <a:ea typeface="Cambria Math" panose="02040503050406030204" pitchFamily="18" charset="0"/>
                <a:cs typeface="Trebuchet MS"/>
              </a:rPr>
              <a:t>activates</a:t>
            </a:r>
            <a:r>
              <a:rPr sz="2400" spc="-105" dirty="0">
                <a:latin typeface="Cambria Math" panose="02040503050406030204" pitchFamily="18" charset="0"/>
                <a:ea typeface="Cambria Math" panose="02040503050406030204" pitchFamily="18" charset="0"/>
                <a:cs typeface="Trebuchet MS"/>
              </a:rPr>
              <a:t> </a:t>
            </a:r>
            <a:r>
              <a:rPr sz="2400" spc="50" dirty="0">
                <a:latin typeface="Cambria Math" panose="02040503050406030204" pitchFamily="18" charset="0"/>
                <a:ea typeface="Cambria Math" panose="02040503050406030204" pitchFamily="18" charset="0"/>
                <a:cs typeface="Trebuchet MS"/>
              </a:rPr>
              <a:t>motor-</a:t>
            </a:r>
            <a:r>
              <a:rPr sz="2400" spc="65" dirty="0">
                <a:latin typeface="Cambria Math" panose="02040503050406030204" pitchFamily="18" charset="0"/>
                <a:ea typeface="Cambria Math" panose="02040503050406030204" pitchFamily="18" charset="0"/>
                <a:cs typeface="Trebuchet MS"/>
              </a:rPr>
              <a:t>related</a:t>
            </a:r>
            <a:r>
              <a:rPr sz="2400" spc="-40" dirty="0">
                <a:latin typeface="Cambria Math" panose="02040503050406030204" pitchFamily="18" charset="0"/>
                <a:ea typeface="Cambria Math" panose="02040503050406030204" pitchFamily="18" charset="0"/>
                <a:cs typeface="Trebuchet MS"/>
              </a:rPr>
              <a:t> </a:t>
            </a:r>
            <a:r>
              <a:rPr sz="2400" spc="65" dirty="0">
                <a:latin typeface="Cambria Math" panose="02040503050406030204" pitchFamily="18" charset="0"/>
                <a:ea typeface="Cambria Math" panose="02040503050406030204" pitchFamily="18" charset="0"/>
                <a:cs typeface="Trebuchet MS"/>
              </a:rPr>
              <a:t>regions</a:t>
            </a:r>
            <a:r>
              <a:rPr sz="2400" spc="-35" dirty="0">
                <a:latin typeface="Cambria Math" panose="02040503050406030204" pitchFamily="18" charset="0"/>
                <a:ea typeface="Cambria Math" panose="02040503050406030204" pitchFamily="18" charset="0"/>
                <a:cs typeface="Trebuchet MS"/>
              </a:rPr>
              <a:t> </a:t>
            </a:r>
            <a:r>
              <a:rPr sz="2400" dirty="0">
                <a:latin typeface="Cambria Math" panose="02040503050406030204" pitchFamily="18" charset="0"/>
                <a:ea typeface="Cambria Math" panose="02040503050406030204" pitchFamily="18" charset="0"/>
                <a:cs typeface="Trebuchet MS"/>
              </a:rPr>
              <a:t>in</a:t>
            </a:r>
            <a:r>
              <a:rPr sz="2400" spc="-40" dirty="0">
                <a:latin typeface="Cambria Math" panose="02040503050406030204" pitchFamily="18" charset="0"/>
                <a:ea typeface="Cambria Math" panose="02040503050406030204" pitchFamily="18" charset="0"/>
                <a:cs typeface="Trebuchet MS"/>
              </a:rPr>
              <a:t> </a:t>
            </a:r>
            <a:r>
              <a:rPr sz="2400" spc="325" dirty="0">
                <a:latin typeface="Cambria Math" panose="02040503050406030204" pitchFamily="18" charset="0"/>
                <a:ea typeface="Cambria Math" panose="02040503050406030204" pitchFamily="18" charset="0"/>
                <a:cs typeface="Trebuchet MS"/>
              </a:rPr>
              <a:t>a</a:t>
            </a:r>
            <a:r>
              <a:rPr sz="2400" spc="-30" dirty="0">
                <a:latin typeface="Cambria Math" panose="02040503050406030204" pitchFamily="18" charset="0"/>
                <a:ea typeface="Cambria Math" panose="02040503050406030204" pitchFamily="18" charset="0"/>
                <a:cs typeface="Trebuchet MS"/>
              </a:rPr>
              <a:t> </a:t>
            </a:r>
            <a:r>
              <a:rPr sz="2400" spc="180" dirty="0">
                <a:latin typeface="Cambria Math" panose="02040503050406030204" pitchFamily="18" charset="0"/>
                <a:ea typeface="Cambria Math" panose="02040503050406030204" pitchFamily="18" charset="0"/>
                <a:cs typeface="Trebuchet MS"/>
              </a:rPr>
              <a:t>way</a:t>
            </a:r>
            <a:r>
              <a:rPr sz="2400" spc="-40" dirty="0">
                <a:latin typeface="Cambria Math" panose="02040503050406030204" pitchFamily="18" charset="0"/>
                <a:ea typeface="Cambria Math" panose="02040503050406030204" pitchFamily="18" charset="0"/>
                <a:cs typeface="Trebuchet MS"/>
              </a:rPr>
              <a:t> </a:t>
            </a:r>
            <a:r>
              <a:rPr sz="2400" spc="-45" dirty="0">
                <a:latin typeface="Cambria Math" panose="02040503050406030204" pitchFamily="18" charset="0"/>
                <a:ea typeface="Cambria Math" panose="02040503050406030204" pitchFamily="18" charset="0"/>
                <a:cs typeface="Trebuchet MS"/>
              </a:rPr>
              <a:t>similar</a:t>
            </a:r>
            <a:r>
              <a:rPr sz="2400" spc="-80" dirty="0">
                <a:latin typeface="Cambria Math" panose="02040503050406030204" pitchFamily="18" charset="0"/>
                <a:ea typeface="Cambria Math" panose="02040503050406030204" pitchFamily="18" charset="0"/>
                <a:cs typeface="Trebuchet MS"/>
              </a:rPr>
              <a:t> </a:t>
            </a:r>
            <a:r>
              <a:rPr sz="2400" spc="60" dirty="0">
                <a:latin typeface="Cambria Math" panose="02040503050406030204" pitchFamily="18" charset="0"/>
                <a:ea typeface="Cambria Math" panose="02040503050406030204" pitchFamily="18" charset="0"/>
                <a:cs typeface="Trebuchet MS"/>
              </a:rPr>
              <a:t>to</a:t>
            </a:r>
            <a:r>
              <a:rPr sz="2400" spc="-55" dirty="0">
                <a:latin typeface="Cambria Math" panose="02040503050406030204" pitchFamily="18" charset="0"/>
                <a:ea typeface="Cambria Math" panose="02040503050406030204" pitchFamily="18" charset="0"/>
                <a:cs typeface="Trebuchet MS"/>
              </a:rPr>
              <a:t> </a:t>
            </a:r>
            <a:r>
              <a:rPr sz="2400" spc="120" dirty="0">
                <a:latin typeface="Cambria Math" panose="02040503050406030204" pitchFamily="18" charset="0"/>
                <a:ea typeface="Cambria Math" panose="02040503050406030204" pitchFamily="18" charset="0"/>
                <a:cs typeface="Trebuchet MS"/>
              </a:rPr>
              <a:t>actual</a:t>
            </a:r>
            <a:r>
              <a:rPr sz="2400" spc="-3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physical </a:t>
            </a:r>
            <a:r>
              <a:rPr sz="2400" spc="110" dirty="0">
                <a:latin typeface="Cambria Math" panose="02040503050406030204" pitchFamily="18" charset="0"/>
                <a:ea typeface="Cambria Math" panose="02040503050406030204" pitchFamily="18" charset="0"/>
                <a:cs typeface="Trebuchet MS"/>
              </a:rPr>
              <a:t>movement,</a:t>
            </a:r>
            <a:r>
              <a:rPr sz="2400" spc="20" dirty="0">
                <a:latin typeface="Cambria Math" panose="02040503050406030204" pitchFamily="18" charset="0"/>
                <a:ea typeface="Cambria Math" panose="02040503050406030204" pitchFamily="18" charset="0"/>
                <a:cs typeface="Trebuchet MS"/>
              </a:rPr>
              <a:t> </a:t>
            </a:r>
            <a:r>
              <a:rPr sz="2400" spc="180" dirty="0">
                <a:latin typeface="Cambria Math" panose="02040503050406030204" pitchFamily="18" charset="0"/>
                <a:ea typeface="Cambria Math" panose="02040503050406030204" pitchFamily="18" charset="0"/>
                <a:cs typeface="Trebuchet MS"/>
              </a:rPr>
              <a:t>even</a:t>
            </a:r>
            <a:r>
              <a:rPr sz="2400" spc="-55" dirty="0">
                <a:latin typeface="Cambria Math" panose="02040503050406030204" pitchFamily="18" charset="0"/>
                <a:ea typeface="Cambria Math" panose="02040503050406030204" pitchFamily="18" charset="0"/>
                <a:cs typeface="Trebuchet MS"/>
              </a:rPr>
              <a:t> </a:t>
            </a:r>
            <a:r>
              <a:rPr sz="2400" spc="140" dirty="0">
                <a:latin typeface="Cambria Math" panose="02040503050406030204" pitchFamily="18" charset="0"/>
                <a:ea typeface="Cambria Math" panose="02040503050406030204" pitchFamily="18" charset="0"/>
                <a:cs typeface="Trebuchet MS"/>
              </a:rPr>
              <a:t>though</a:t>
            </a:r>
            <a:r>
              <a:rPr sz="2400" spc="20" dirty="0">
                <a:latin typeface="Cambria Math" panose="02040503050406030204" pitchFamily="18" charset="0"/>
                <a:ea typeface="Cambria Math" panose="02040503050406030204" pitchFamily="18" charset="0"/>
                <a:cs typeface="Trebuchet MS"/>
              </a:rPr>
              <a:t> </a:t>
            </a:r>
            <a:r>
              <a:rPr sz="2400" spc="170" dirty="0">
                <a:latin typeface="Cambria Math" panose="02040503050406030204" pitchFamily="18" charset="0"/>
                <a:ea typeface="Cambria Math" panose="02040503050406030204" pitchFamily="18" charset="0"/>
                <a:cs typeface="Trebuchet MS"/>
              </a:rPr>
              <a:t>no</a:t>
            </a:r>
            <a:r>
              <a:rPr sz="2400" spc="10" dirty="0">
                <a:latin typeface="Cambria Math" panose="02040503050406030204" pitchFamily="18" charset="0"/>
                <a:ea typeface="Cambria Math" panose="02040503050406030204" pitchFamily="18" charset="0"/>
                <a:cs typeface="Trebuchet MS"/>
              </a:rPr>
              <a:t> </a:t>
            </a:r>
            <a:r>
              <a:rPr sz="2400" dirty="0">
                <a:latin typeface="Cambria Math" panose="02040503050406030204" pitchFamily="18" charset="0"/>
                <a:ea typeface="Cambria Math" panose="02040503050406030204" pitchFamily="18" charset="0"/>
                <a:cs typeface="Trebuchet MS"/>
              </a:rPr>
              <a:t>real</a:t>
            </a:r>
            <a:r>
              <a:rPr sz="2400" spc="-50" dirty="0">
                <a:latin typeface="Cambria Math" panose="02040503050406030204" pitchFamily="18" charset="0"/>
                <a:ea typeface="Cambria Math" panose="02040503050406030204" pitchFamily="18" charset="0"/>
                <a:cs typeface="Trebuchet MS"/>
              </a:rPr>
              <a:t> </a:t>
            </a:r>
            <a:r>
              <a:rPr sz="2400" spc="100" dirty="0">
                <a:latin typeface="Cambria Math" panose="02040503050406030204" pitchFamily="18" charset="0"/>
                <a:ea typeface="Cambria Math" panose="02040503050406030204" pitchFamily="18" charset="0"/>
                <a:cs typeface="Trebuchet MS"/>
              </a:rPr>
              <a:t>muscle</a:t>
            </a:r>
            <a:r>
              <a:rPr sz="2400" spc="25" dirty="0">
                <a:latin typeface="Cambria Math" panose="02040503050406030204" pitchFamily="18" charset="0"/>
                <a:ea typeface="Cambria Math" panose="02040503050406030204" pitchFamily="18" charset="0"/>
                <a:cs typeface="Trebuchet MS"/>
              </a:rPr>
              <a:t> </a:t>
            </a:r>
            <a:r>
              <a:rPr sz="2400" dirty="0">
                <a:latin typeface="Cambria Math" panose="02040503050406030204" pitchFamily="18" charset="0"/>
                <a:ea typeface="Cambria Math" panose="02040503050406030204" pitchFamily="18" charset="0"/>
                <a:cs typeface="Trebuchet MS"/>
              </a:rPr>
              <a:t>activity</a:t>
            </a:r>
            <a:r>
              <a:rPr sz="2400" spc="20" dirty="0">
                <a:latin typeface="Cambria Math" panose="02040503050406030204" pitchFamily="18" charset="0"/>
                <a:ea typeface="Cambria Math" panose="02040503050406030204" pitchFamily="18" charset="0"/>
                <a:cs typeface="Trebuchet MS"/>
              </a:rPr>
              <a:t> </a:t>
            </a:r>
            <a:r>
              <a:rPr sz="2400" spc="70" dirty="0">
                <a:latin typeface="Cambria Math" panose="02040503050406030204" pitchFamily="18" charset="0"/>
                <a:ea typeface="Cambria Math" panose="02040503050406030204" pitchFamily="18" charset="0"/>
                <a:cs typeface="Trebuchet MS"/>
              </a:rPr>
              <a:t>occurs.</a:t>
            </a:r>
            <a:endParaRPr sz="2400" dirty="0">
              <a:latin typeface="Cambria Math" panose="02040503050406030204" pitchFamily="18" charset="0"/>
              <a:ea typeface="Cambria Math" panose="02040503050406030204" pitchFamily="18" charset="0"/>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9C0656-62D2-7B3A-C699-37FE416A5F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2799F8-3678-5280-3FBA-3CC1B7E62749}"/>
              </a:ext>
            </a:extLst>
          </p:cNvPr>
          <p:cNvSpPr txBox="1"/>
          <p:nvPr/>
        </p:nvSpPr>
        <p:spPr>
          <a:xfrm>
            <a:off x="138918" y="334239"/>
            <a:ext cx="4495354" cy="584775"/>
          </a:xfrm>
          <a:prstGeom prst="rect">
            <a:avLst/>
          </a:prstGeom>
          <a:noFill/>
        </p:spPr>
        <p:txBody>
          <a:bodyPr wrap="square" rtlCol="0">
            <a:spAutoFit/>
          </a:bodyPr>
          <a:lstStyle/>
          <a:p>
            <a:r>
              <a:rPr lang="en-IN" sz="3200" b="1" dirty="0">
                <a:solidFill>
                  <a:schemeClr val="tx1"/>
                </a:solidFill>
                <a:latin typeface="Cambria Math" panose="02040503050406030204" pitchFamily="18" charset="0"/>
                <a:ea typeface="Cambria Math" panose="02040503050406030204" pitchFamily="18" charset="0"/>
              </a:rPr>
              <a:t>COGNITIVE TASKS :-</a:t>
            </a:r>
          </a:p>
        </p:txBody>
      </p:sp>
      <p:pic>
        <p:nvPicPr>
          <p:cNvPr id="3" name="Picture 2">
            <a:extLst>
              <a:ext uri="{FF2B5EF4-FFF2-40B4-BE49-F238E27FC236}">
                <a16:creationId xmlns:a16="http://schemas.microsoft.com/office/drawing/2014/main" id="{165D9298-6480-607A-6CB6-7CD4B41A2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541" y="334238"/>
            <a:ext cx="5356918" cy="5990361"/>
          </a:xfrm>
          <a:prstGeom prst="rect">
            <a:avLst/>
          </a:prstGeom>
        </p:spPr>
      </p:pic>
      <p:sp>
        <p:nvSpPr>
          <p:cNvPr id="5" name="TextBox 4">
            <a:extLst>
              <a:ext uri="{FF2B5EF4-FFF2-40B4-BE49-F238E27FC236}">
                <a16:creationId xmlns:a16="http://schemas.microsoft.com/office/drawing/2014/main" id="{E0E81827-CC7B-DA31-105A-3FECD859BFE8}"/>
              </a:ext>
            </a:extLst>
          </p:cNvPr>
          <p:cNvSpPr txBox="1"/>
          <p:nvPr/>
        </p:nvSpPr>
        <p:spPr>
          <a:xfrm>
            <a:off x="187542" y="1166842"/>
            <a:ext cx="6575541" cy="4524315"/>
          </a:xfrm>
          <a:prstGeom prst="rect">
            <a:avLst/>
          </a:prstGeom>
          <a:noFill/>
        </p:spPr>
        <p:txBody>
          <a:bodyPr wrap="square">
            <a:spAutoFit/>
          </a:bodyPr>
          <a:lstStyle/>
          <a:p>
            <a:pPr algn="just"/>
            <a:r>
              <a:rPr lang="en-IN" sz="3200" dirty="0">
                <a:solidFill>
                  <a:schemeClr val="tx1"/>
                </a:solidFill>
                <a:latin typeface="Cambria Math" panose="02040503050406030204" pitchFamily="18" charset="0"/>
                <a:ea typeface="Cambria Math" panose="02040503050406030204" pitchFamily="18" charset="0"/>
              </a:rPr>
              <a:t>Cognitive" refers to mental processes like thinking, learning, and understanding. It encompasses various abilities and functions, including perception, memory, judgment, and reasoning. In essence, cognitive refers to the way our minds work to acquire, process, and use information.</a:t>
            </a:r>
          </a:p>
        </p:txBody>
      </p:sp>
    </p:spTree>
    <p:extLst>
      <p:ext uri="{BB962C8B-B14F-4D97-AF65-F5344CB8AC3E}">
        <p14:creationId xmlns:p14="http://schemas.microsoft.com/office/powerpoint/2010/main" val="2167296624"/>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D59BCF-0F32-9806-61A1-86A9749FBECF}"/>
              </a:ext>
            </a:extLst>
          </p:cNvPr>
          <p:cNvSpPr txBox="1"/>
          <p:nvPr/>
        </p:nvSpPr>
        <p:spPr>
          <a:xfrm>
            <a:off x="228600" y="151179"/>
            <a:ext cx="11734800" cy="6555641"/>
          </a:xfrm>
          <a:prstGeom prst="rect">
            <a:avLst/>
          </a:prstGeom>
          <a:noFill/>
        </p:spPr>
        <p:txBody>
          <a:bodyPr wrap="square">
            <a:spAutoFit/>
          </a:bodyPr>
          <a:lstStyle/>
          <a:p>
            <a:r>
              <a:rPr lang="en-IN" sz="2800" b="1" dirty="0">
                <a:solidFill>
                  <a:schemeClr val="tx1"/>
                </a:solidFill>
                <a:latin typeface="Cambria Math" panose="02040503050406030204" pitchFamily="18" charset="0"/>
                <a:ea typeface="Cambria Math" panose="02040503050406030204" pitchFamily="18" charset="0"/>
              </a:rPr>
              <a:t>Cognitive Task :-</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Think</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Learn</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Remember</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Problem-solve</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Perceive</a:t>
            </a:r>
          </a:p>
          <a:p>
            <a:pPr marL="1257300" lvl="2" indent="-342900">
              <a:buAutoNum type="arabicPeriod"/>
            </a:pPr>
            <a:r>
              <a:rPr lang="en-IN" sz="2800" dirty="0">
                <a:solidFill>
                  <a:schemeClr val="tx1"/>
                </a:solidFill>
                <a:latin typeface="Cambria Math" panose="02040503050406030204" pitchFamily="18" charset="0"/>
                <a:ea typeface="Cambria Math" panose="02040503050406030204" pitchFamily="18" charset="0"/>
              </a:rPr>
              <a:t>Understand Cognition </a:t>
            </a:r>
          </a:p>
          <a:p>
            <a:pPr lvl="2"/>
            <a:r>
              <a:rPr lang="en-IN" sz="2800" dirty="0">
                <a:solidFill>
                  <a:schemeClr val="tx1"/>
                </a:solidFill>
                <a:latin typeface="Cambria Math" panose="02040503050406030204" pitchFamily="18" charset="0"/>
                <a:ea typeface="Cambria Math" panose="02040503050406030204" pitchFamily="18" charset="0"/>
              </a:rPr>
              <a:t>involves various brain functions, including:</a:t>
            </a:r>
          </a:p>
          <a:p>
            <a:pPr lvl="3"/>
            <a:r>
              <a:rPr lang="en-IN" sz="2800" dirty="0">
                <a:solidFill>
                  <a:schemeClr val="tx1"/>
                </a:solidFill>
                <a:latin typeface="Cambria Math" panose="02040503050406030204" pitchFamily="18" charset="0"/>
                <a:ea typeface="Cambria Math" panose="02040503050406030204" pitchFamily="18" charset="0"/>
              </a:rPr>
              <a:t>1. Attention</a:t>
            </a:r>
          </a:p>
          <a:p>
            <a:pPr lvl="3"/>
            <a:r>
              <a:rPr lang="en-IN" sz="2800" dirty="0">
                <a:solidFill>
                  <a:schemeClr val="tx1"/>
                </a:solidFill>
                <a:latin typeface="Cambria Math" panose="02040503050406030204" pitchFamily="18" charset="0"/>
                <a:ea typeface="Cambria Math" panose="02040503050406030204" pitchFamily="18" charset="0"/>
              </a:rPr>
              <a:t>2. Memory</a:t>
            </a:r>
          </a:p>
          <a:p>
            <a:pPr lvl="3"/>
            <a:r>
              <a:rPr lang="en-IN" sz="2800" dirty="0">
                <a:solidFill>
                  <a:schemeClr val="tx1"/>
                </a:solidFill>
                <a:latin typeface="Cambria Math" panose="02040503050406030204" pitchFamily="18" charset="0"/>
                <a:ea typeface="Cambria Math" panose="02040503050406030204" pitchFamily="18" charset="0"/>
              </a:rPr>
              <a:t>3. Language</a:t>
            </a:r>
          </a:p>
          <a:p>
            <a:pPr lvl="3"/>
            <a:r>
              <a:rPr lang="en-IN" sz="2800" dirty="0">
                <a:solidFill>
                  <a:schemeClr val="tx1"/>
                </a:solidFill>
                <a:latin typeface="Cambria Math" panose="02040503050406030204" pitchFamily="18" charset="0"/>
                <a:ea typeface="Cambria Math" panose="02040503050406030204" pitchFamily="18" charset="0"/>
              </a:rPr>
              <a:t>4. Reasoning</a:t>
            </a:r>
          </a:p>
          <a:p>
            <a:pPr lvl="3"/>
            <a:r>
              <a:rPr lang="en-IN" sz="2800" dirty="0">
                <a:solidFill>
                  <a:schemeClr val="tx1"/>
                </a:solidFill>
                <a:latin typeface="Cambria Math" panose="02040503050406030204" pitchFamily="18" charset="0"/>
                <a:ea typeface="Cambria Math" panose="02040503050406030204" pitchFamily="18" charset="0"/>
              </a:rPr>
              <a:t>5. Decision-making Cognitive abilities are essential for daily life, enabling us to process information, adapt to situations, and interact with the world around us.</a:t>
            </a:r>
          </a:p>
        </p:txBody>
      </p:sp>
    </p:spTree>
    <p:extLst>
      <p:ext uri="{BB962C8B-B14F-4D97-AF65-F5344CB8AC3E}">
        <p14:creationId xmlns:p14="http://schemas.microsoft.com/office/powerpoint/2010/main" val="148098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350862"/>
            <a:ext cx="5761355" cy="997700"/>
          </a:xfrm>
          <a:prstGeom prst="rect">
            <a:avLst/>
          </a:prstGeom>
        </p:spPr>
        <p:txBody>
          <a:bodyPr vert="horz" wrap="square" lIns="0" tIns="500371" rIns="0" bIns="0" rtlCol="0">
            <a:spAutoFit/>
          </a:bodyPr>
          <a:lstStyle/>
          <a:p>
            <a:pPr marL="199390">
              <a:lnSpc>
                <a:spcPct val="100000"/>
              </a:lnSpc>
              <a:spcBef>
                <a:spcPts val="125"/>
              </a:spcBef>
            </a:pPr>
            <a:r>
              <a:rPr sz="3200" b="1" dirty="0"/>
              <a:t>EEG</a:t>
            </a:r>
            <a:r>
              <a:rPr sz="3200" b="1" spc="-40" dirty="0"/>
              <a:t> </a:t>
            </a:r>
            <a:r>
              <a:rPr sz="3200" b="1" spc="-10" dirty="0"/>
              <a:t>(Electroencephalogram)</a:t>
            </a:r>
            <a:r>
              <a:rPr sz="3200" b="1" spc="-15" dirty="0"/>
              <a:t> </a:t>
            </a:r>
            <a:r>
              <a:rPr sz="3200" b="1" spc="-25" dirty="0"/>
              <a:t>:-</a:t>
            </a:r>
            <a:endParaRPr sz="3200" b="1" dirty="0"/>
          </a:p>
        </p:txBody>
      </p:sp>
      <p:sp>
        <p:nvSpPr>
          <p:cNvPr id="3" name="object 3"/>
          <p:cNvSpPr txBox="1"/>
          <p:nvPr/>
        </p:nvSpPr>
        <p:spPr>
          <a:xfrm>
            <a:off x="457201" y="1066800"/>
            <a:ext cx="11125200" cy="5643212"/>
          </a:xfrm>
          <a:prstGeom prst="rect">
            <a:avLst/>
          </a:prstGeom>
        </p:spPr>
        <p:txBody>
          <a:bodyPr vert="horz" wrap="square" lIns="0" tIns="15875" rIns="0" bIns="0" rtlCol="0">
            <a:spAutoFit/>
          </a:bodyPr>
          <a:lstStyle/>
          <a:p>
            <a:pPr marL="12700" marR="30480" algn="just">
              <a:lnSpc>
                <a:spcPct val="100000"/>
              </a:lnSpc>
              <a:spcBef>
                <a:spcPts val="125"/>
              </a:spcBef>
            </a:pPr>
            <a:r>
              <a:rPr sz="2800" dirty="0">
                <a:latin typeface="Cambria Math"/>
                <a:cs typeface="Cambria Math"/>
              </a:rPr>
              <a:t>EEG</a:t>
            </a:r>
            <a:r>
              <a:rPr sz="2800" spc="-30" dirty="0">
                <a:latin typeface="Cambria Math"/>
                <a:cs typeface="Cambria Math"/>
              </a:rPr>
              <a:t> </a:t>
            </a:r>
            <a:r>
              <a:rPr sz="2800" dirty="0">
                <a:latin typeface="Cambria Math"/>
                <a:cs typeface="Cambria Math"/>
              </a:rPr>
              <a:t>stands</a:t>
            </a:r>
            <a:r>
              <a:rPr sz="2800" spc="-35" dirty="0">
                <a:latin typeface="Cambria Math"/>
                <a:cs typeface="Cambria Math"/>
              </a:rPr>
              <a:t> </a:t>
            </a:r>
            <a:r>
              <a:rPr sz="2800" dirty="0">
                <a:latin typeface="Cambria Math"/>
                <a:cs typeface="Cambria Math"/>
              </a:rPr>
              <a:t>for</a:t>
            </a:r>
            <a:r>
              <a:rPr sz="2800" spc="-5" dirty="0">
                <a:latin typeface="Cambria Math"/>
                <a:cs typeface="Cambria Math"/>
              </a:rPr>
              <a:t> </a:t>
            </a:r>
            <a:r>
              <a:rPr sz="2800" spc="-20" dirty="0">
                <a:latin typeface="Cambria Math"/>
                <a:cs typeface="Cambria Math"/>
              </a:rPr>
              <a:t>Electroencephalography.</a:t>
            </a:r>
            <a:r>
              <a:rPr sz="2800" spc="-35" dirty="0">
                <a:latin typeface="Cambria Math"/>
                <a:cs typeface="Cambria Math"/>
              </a:rPr>
              <a:t> </a:t>
            </a:r>
            <a:r>
              <a:rPr sz="2800" dirty="0">
                <a:latin typeface="Cambria Math"/>
                <a:cs typeface="Cambria Math"/>
              </a:rPr>
              <a:t>It's</a:t>
            </a:r>
            <a:r>
              <a:rPr sz="2800" spc="-40" dirty="0">
                <a:latin typeface="Cambria Math"/>
                <a:cs typeface="Cambria Math"/>
              </a:rPr>
              <a:t> </a:t>
            </a:r>
            <a:r>
              <a:rPr sz="2800" dirty="0">
                <a:latin typeface="Cambria Math"/>
                <a:cs typeface="Cambria Math"/>
              </a:rPr>
              <a:t>a</a:t>
            </a:r>
            <a:r>
              <a:rPr sz="2800" spc="-5" dirty="0">
                <a:latin typeface="Cambria Math"/>
                <a:cs typeface="Cambria Math"/>
              </a:rPr>
              <a:t> </a:t>
            </a:r>
            <a:r>
              <a:rPr sz="2800" spc="-10" dirty="0">
                <a:latin typeface="Cambria Math"/>
                <a:cs typeface="Cambria Math"/>
              </a:rPr>
              <a:t>neurophysiological</a:t>
            </a:r>
            <a:r>
              <a:rPr sz="2800" spc="-15" dirty="0">
                <a:latin typeface="Cambria Math"/>
                <a:cs typeface="Cambria Math"/>
              </a:rPr>
              <a:t> </a:t>
            </a:r>
            <a:r>
              <a:rPr sz="2800" spc="-10" dirty="0">
                <a:latin typeface="Cambria Math"/>
                <a:cs typeface="Cambria Math"/>
              </a:rPr>
              <a:t>measurement </a:t>
            </a:r>
            <a:r>
              <a:rPr sz="2800" dirty="0">
                <a:latin typeface="Cambria Math"/>
                <a:cs typeface="Cambria Math"/>
              </a:rPr>
              <a:t>technique</a:t>
            </a:r>
            <a:r>
              <a:rPr sz="2800" spc="-45" dirty="0">
                <a:latin typeface="Cambria Math"/>
                <a:cs typeface="Cambria Math"/>
              </a:rPr>
              <a:t> </a:t>
            </a:r>
            <a:r>
              <a:rPr sz="2800" dirty="0">
                <a:latin typeface="Cambria Math"/>
                <a:cs typeface="Cambria Math"/>
              </a:rPr>
              <a:t>that</a:t>
            </a:r>
            <a:r>
              <a:rPr sz="2800" spc="-45" dirty="0">
                <a:latin typeface="Cambria Math"/>
                <a:cs typeface="Cambria Math"/>
              </a:rPr>
              <a:t> </a:t>
            </a:r>
            <a:r>
              <a:rPr sz="2800" spc="-10" dirty="0">
                <a:latin typeface="Cambria Math"/>
                <a:cs typeface="Cambria Math"/>
              </a:rPr>
              <a:t>records</a:t>
            </a:r>
            <a:r>
              <a:rPr sz="2800" spc="-75" dirty="0">
                <a:latin typeface="Cambria Math"/>
                <a:cs typeface="Cambria Math"/>
              </a:rPr>
              <a:t> </a:t>
            </a:r>
            <a:r>
              <a:rPr sz="2800" dirty="0">
                <a:latin typeface="Cambria Math"/>
                <a:cs typeface="Cambria Math"/>
              </a:rPr>
              <a:t>electrical</a:t>
            </a:r>
            <a:r>
              <a:rPr sz="2800" spc="-55" dirty="0">
                <a:latin typeface="Cambria Math"/>
                <a:cs typeface="Cambria Math"/>
              </a:rPr>
              <a:t> </a:t>
            </a:r>
            <a:r>
              <a:rPr sz="2800" spc="-10" dirty="0">
                <a:latin typeface="Cambria Math"/>
                <a:cs typeface="Cambria Math"/>
              </a:rPr>
              <a:t>activity</a:t>
            </a:r>
            <a:r>
              <a:rPr sz="2800" spc="-75" dirty="0">
                <a:latin typeface="Cambria Math"/>
                <a:cs typeface="Cambria Math"/>
              </a:rPr>
              <a:t> </a:t>
            </a:r>
            <a:r>
              <a:rPr sz="2800" dirty="0">
                <a:latin typeface="Cambria Math"/>
                <a:cs typeface="Cambria Math"/>
              </a:rPr>
              <a:t>in</a:t>
            </a:r>
            <a:r>
              <a:rPr sz="2800" spc="-105" dirty="0">
                <a:latin typeface="Cambria Math"/>
                <a:cs typeface="Cambria Math"/>
              </a:rPr>
              <a:t> </a:t>
            </a:r>
            <a:r>
              <a:rPr sz="2800" dirty="0">
                <a:latin typeface="Cambria Math"/>
                <a:cs typeface="Cambria Math"/>
              </a:rPr>
              <a:t>the</a:t>
            </a:r>
            <a:r>
              <a:rPr sz="2800" spc="-40" dirty="0">
                <a:latin typeface="Cambria Math"/>
                <a:cs typeface="Cambria Math"/>
              </a:rPr>
              <a:t> </a:t>
            </a:r>
            <a:r>
              <a:rPr sz="2800" dirty="0">
                <a:latin typeface="Cambria Math"/>
                <a:cs typeface="Cambria Math"/>
              </a:rPr>
              <a:t>brain</a:t>
            </a:r>
            <a:r>
              <a:rPr sz="2800" spc="-40" dirty="0">
                <a:latin typeface="Cambria Math"/>
                <a:cs typeface="Cambria Math"/>
              </a:rPr>
              <a:t> </a:t>
            </a:r>
            <a:r>
              <a:rPr sz="2800" dirty="0">
                <a:latin typeface="Cambria Math"/>
                <a:cs typeface="Cambria Math"/>
              </a:rPr>
              <a:t>through</a:t>
            </a:r>
            <a:r>
              <a:rPr sz="2800" spc="-30" dirty="0">
                <a:latin typeface="Cambria Math"/>
                <a:cs typeface="Cambria Math"/>
              </a:rPr>
              <a:t> </a:t>
            </a:r>
            <a:r>
              <a:rPr sz="2800" dirty="0">
                <a:latin typeface="Cambria Math"/>
                <a:cs typeface="Cambria Math"/>
              </a:rPr>
              <a:t>electrodes</a:t>
            </a:r>
            <a:r>
              <a:rPr sz="2800" spc="-10" dirty="0">
                <a:latin typeface="Cambria Math"/>
                <a:cs typeface="Cambria Math"/>
              </a:rPr>
              <a:t> placed </a:t>
            </a:r>
            <a:r>
              <a:rPr sz="2800" dirty="0">
                <a:latin typeface="Cambria Math"/>
                <a:cs typeface="Cambria Math"/>
              </a:rPr>
              <a:t>on the</a:t>
            </a:r>
            <a:r>
              <a:rPr sz="2800" spc="-75" dirty="0">
                <a:latin typeface="Cambria Math"/>
                <a:cs typeface="Cambria Math"/>
              </a:rPr>
              <a:t> </a:t>
            </a:r>
            <a:r>
              <a:rPr sz="2800" spc="-10" dirty="0">
                <a:latin typeface="Cambria Math"/>
                <a:cs typeface="Cambria Math"/>
              </a:rPr>
              <a:t>scalp.</a:t>
            </a:r>
            <a:endParaRPr sz="2800" dirty="0">
              <a:latin typeface="Cambria Math"/>
              <a:cs typeface="Cambria Math"/>
            </a:endParaRPr>
          </a:p>
          <a:p>
            <a:pPr>
              <a:lnSpc>
                <a:spcPct val="100000"/>
              </a:lnSpc>
              <a:spcBef>
                <a:spcPts val="70"/>
              </a:spcBef>
            </a:pPr>
            <a:endParaRPr sz="2800" dirty="0">
              <a:latin typeface="Cambria Math"/>
              <a:cs typeface="Cambria Math"/>
            </a:endParaRPr>
          </a:p>
          <a:p>
            <a:pPr marL="12700" algn="just">
              <a:lnSpc>
                <a:spcPct val="100000"/>
              </a:lnSpc>
            </a:pPr>
            <a:r>
              <a:rPr sz="2800" dirty="0">
                <a:latin typeface="Cambria Math"/>
                <a:cs typeface="Cambria Math"/>
              </a:rPr>
              <a:t>EEG</a:t>
            </a:r>
            <a:r>
              <a:rPr sz="2800" spc="-40" dirty="0">
                <a:latin typeface="Cambria Math"/>
                <a:cs typeface="Cambria Math"/>
              </a:rPr>
              <a:t> </a:t>
            </a:r>
            <a:r>
              <a:rPr sz="2800" dirty="0">
                <a:latin typeface="Cambria Math"/>
                <a:cs typeface="Cambria Math"/>
              </a:rPr>
              <a:t>is</a:t>
            </a:r>
            <a:r>
              <a:rPr sz="2800" spc="20" dirty="0">
                <a:latin typeface="Cambria Math"/>
                <a:cs typeface="Cambria Math"/>
              </a:rPr>
              <a:t> </a:t>
            </a:r>
            <a:r>
              <a:rPr sz="2800" dirty="0">
                <a:latin typeface="Cambria Math"/>
                <a:cs typeface="Cambria Math"/>
              </a:rPr>
              <a:t>used</a:t>
            </a:r>
            <a:r>
              <a:rPr sz="2800" spc="-65" dirty="0">
                <a:latin typeface="Cambria Math"/>
                <a:cs typeface="Cambria Math"/>
              </a:rPr>
              <a:t> </a:t>
            </a:r>
            <a:r>
              <a:rPr sz="2800" spc="-25" dirty="0">
                <a:latin typeface="Cambria Math"/>
                <a:cs typeface="Cambria Math"/>
              </a:rPr>
              <a:t>to:</a:t>
            </a:r>
            <a:endParaRPr sz="2800" dirty="0">
              <a:latin typeface="Cambria Math"/>
              <a:cs typeface="Cambria Math"/>
            </a:endParaRPr>
          </a:p>
          <a:p>
            <a:pPr>
              <a:lnSpc>
                <a:spcPct val="100000"/>
              </a:lnSpc>
              <a:spcBef>
                <a:spcPts val="60"/>
              </a:spcBef>
            </a:pPr>
            <a:endParaRPr sz="2800" dirty="0">
              <a:latin typeface="Cambria Math"/>
              <a:cs typeface="Cambria Math"/>
            </a:endParaRPr>
          </a:p>
          <a:p>
            <a:pPr marL="1842770" marR="302895" indent="-457834">
              <a:lnSpc>
                <a:spcPct val="100000"/>
              </a:lnSpc>
              <a:buAutoNum type="arabicPeriod"/>
              <a:tabLst>
                <a:tab pos="1842770" algn="l"/>
              </a:tabLst>
            </a:pPr>
            <a:r>
              <a:rPr sz="2800" dirty="0">
                <a:latin typeface="Cambria Math"/>
                <a:cs typeface="Cambria Math"/>
              </a:rPr>
              <a:t>Diagnose</a:t>
            </a:r>
            <a:r>
              <a:rPr sz="2800" spc="-75" dirty="0">
                <a:latin typeface="Cambria Math"/>
                <a:cs typeface="Cambria Math"/>
              </a:rPr>
              <a:t> </a:t>
            </a:r>
            <a:r>
              <a:rPr sz="2800" dirty="0">
                <a:latin typeface="Cambria Math"/>
                <a:cs typeface="Cambria Math"/>
              </a:rPr>
              <a:t>and</a:t>
            </a:r>
            <a:r>
              <a:rPr sz="2800" spc="-60" dirty="0">
                <a:latin typeface="Cambria Math"/>
                <a:cs typeface="Cambria Math"/>
              </a:rPr>
              <a:t> </a:t>
            </a:r>
            <a:r>
              <a:rPr sz="2800" dirty="0">
                <a:latin typeface="Cambria Math"/>
                <a:cs typeface="Cambria Math"/>
              </a:rPr>
              <a:t>monitor</a:t>
            </a:r>
            <a:r>
              <a:rPr sz="2800" spc="-70" dirty="0">
                <a:latin typeface="Cambria Math"/>
                <a:cs typeface="Cambria Math"/>
              </a:rPr>
              <a:t> </a:t>
            </a:r>
            <a:r>
              <a:rPr sz="2800" dirty="0">
                <a:latin typeface="Cambria Math"/>
                <a:cs typeface="Cambria Math"/>
              </a:rPr>
              <a:t>neurological</a:t>
            </a:r>
            <a:r>
              <a:rPr sz="2800" spc="-85" dirty="0">
                <a:latin typeface="Cambria Math"/>
                <a:cs typeface="Cambria Math"/>
              </a:rPr>
              <a:t> </a:t>
            </a:r>
            <a:r>
              <a:rPr sz="2800" dirty="0">
                <a:latin typeface="Cambria Math"/>
                <a:cs typeface="Cambria Math"/>
              </a:rPr>
              <a:t>disorders</a:t>
            </a:r>
            <a:r>
              <a:rPr sz="2800" spc="-35" dirty="0">
                <a:latin typeface="Cambria Math"/>
                <a:cs typeface="Cambria Math"/>
              </a:rPr>
              <a:t> </a:t>
            </a:r>
            <a:r>
              <a:rPr sz="2800" dirty="0">
                <a:latin typeface="Cambria Math"/>
                <a:cs typeface="Cambria Math"/>
              </a:rPr>
              <a:t>(e.g.,</a:t>
            </a:r>
            <a:r>
              <a:rPr sz="2800" spc="-100" dirty="0">
                <a:latin typeface="Cambria Math"/>
                <a:cs typeface="Cambria Math"/>
              </a:rPr>
              <a:t> </a:t>
            </a:r>
            <a:r>
              <a:rPr sz="2800" spc="-10" dirty="0">
                <a:latin typeface="Cambria Math"/>
                <a:cs typeface="Cambria Math"/>
              </a:rPr>
              <a:t>epilepsy, seizures)</a:t>
            </a:r>
            <a:endParaRPr sz="2800" dirty="0">
              <a:latin typeface="Cambria Math"/>
              <a:cs typeface="Cambria Math"/>
            </a:endParaRPr>
          </a:p>
          <a:p>
            <a:pPr marL="1842135" indent="-457200">
              <a:lnSpc>
                <a:spcPct val="100000"/>
              </a:lnSpc>
              <a:spcBef>
                <a:spcPts val="10"/>
              </a:spcBef>
              <a:buAutoNum type="arabicPeriod"/>
              <a:tabLst>
                <a:tab pos="1842135" algn="l"/>
              </a:tabLst>
            </a:pPr>
            <a:r>
              <a:rPr sz="2800" spc="-10" dirty="0">
                <a:latin typeface="Cambria Math"/>
                <a:cs typeface="Cambria Math"/>
              </a:rPr>
              <a:t>Study</a:t>
            </a:r>
            <a:r>
              <a:rPr sz="2800" spc="-55" dirty="0">
                <a:latin typeface="Cambria Math"/>
                <a:cs typeface="Cambria Math"/>
              </a:rPr>
              <a:t> </a:t>
            </a:r>
            <a:r>
              <a:rPr sz="2800" dirty="0">
                <a:latin typeface="Cambria Math"/>
                <a:cs typeface="Cambria Math"/>
              </a:rPr>
              <a:t>brain</a:t>
            </a:r>
            <a:r>
              <a:rPr sz="2800" spc="-20" dirty="0">
                <a:latin typeface="Cambria Math"/>
                <a:cs typeface="Cambria Math"/>
              </a:rPr>
              <a:t> </a:t>
            </a:r>
            <a:r>
              <a:rPr sz="2800" dirty="0">
                <a:latin typeface="Cambria Math"/>
                <a:cs typeface="Cambria Math"/>
              </a:rPr>
              <a:t>function</a:t>
            </a:r>
            <a:r>
              <a:rPr sz="2800" spc="-95" dirty="0">
                <a:latin typeface="Cambria Math"/>
                <a:cs typeface="Cambria Math"/>
              </a:rPr>
              <a:t> </a:t>
            </a:r>
            <a:r>
              <a:rPr sz="2800" dirty="0">
                <a:latin typeface="Cambria Math"/>
                <a:cs typeface="Cambria Math"/>
              </a:rPr>
              <a:t>and</a:t>
            </a:r>
            <a:r>
              <a:rPr sz="2800" spc="-10" dirty="0">
                <a:latin typeface="Cambria Math"/>
                <a:cs typeface="Cambria Math"/>
              </a:rPr>
              <a:t> activity</a:t>
            </a:r>
            <a:endParaRPr sz="2800" dirty="0">
              <a:latin typeface="Cambria Math"/>
              <a:cs typeface="Cambria Math"/>
            </a:endParaRPr>
          </a:p>
          <a:p>
            <a:pPr marL="1842135" indent="-457200">
              <a:lnSpc>
                <a:spcPct val="100000"/>
              </a:lnSpc>
              <a:buAutoNum type="arabicPeriod"/>
              <a:tabLst>
                <a:tab pos="1842135" algn="l"/>
              </a:tabLst>
            </a:pPr>
            <a:r>
              <a:rPr sz="2800" spc="-20" dirty="0">
                <a:latin typeface="Cambria Math"/>
                <a:cs typeface="Cambria Math"/>
              </a:rPr>
              <a:t>Investigate</a:t>
            </a:r>
            <a:r>
              <a:rPr sz="2800" spc="-65" dirty="0">
                <a:latin typeface="Cambria Math"/>
                <a:cs typeface="Cambria Math"/>
              </a:rPr>
              <a:t> </a:t>
            </a:r>
            <a:r>
              <a:rPr sz="2800" dirty="0">
                <a:latin typeface="Cambria Math"/>
                <a:cs typeface="Cambria Math"/>
              </a:rPr>
              <a:t>sleep</a:t>
            </a:r>
            <a:r>
              <a:rPr sz="2800" spc="30" dirty="0">
                <a:latin typeface="Cambria Math"/>
                <a:cs typeface="Cambria Math"/>
              </a:rPr>
              <a:t> </a:t>
            </a:r>
            <a:r>
              <a:rPr sz="2800" spc="-10" dirty="0">
                <a:latin typeface="Cambria Math"/>
                <a:cs typeface="Cambria Math"/>
              </a:rPr>
              <a:t>patterns</a:t>
            </a:r>
            <a:r>
              <a:rPr sz="2800" spc="-15" dirty="0">
                <a:latin typeface="Cambria Math"/>
                <a:cs typeface="Cambria Math"/>
              </a:rPr>
              <a:t> </a:t>
            </a:r>
            <a:r>
              <a:rPr sz="2800" dirty="0">
                <a:latin typeface="Cambria Math"/>
                <a:cs typeface="Cambria Math"/>
              </a:rPr>
              <a:t>and</a:t>
            </a:r>
            <a:r>
              <a:rPr sz="2800" spc="25" dirty="0">
                <a:latin typeface="Cambria Math"/>
                <a:cs typeface="Cambria Math"/>
              </a:rPr>
              <a:t> </a:t>
            </a:r>
            <a:r>
              <a:rPr sz="2800" spc="-10" dirty="0">
                <a:latin typeface="Cambria Math"/>
                <a:cs typeface="Cambria Math"/>
              </a:rPr>
              <a:t>disorders</a:t>
            </a:r>
            <a:endParaRPr sz="2800" dirty="0">
              <a:latin typeface="Cambria Math"/>
              <a:cs typeface="Cambria Math"/>
            </a:endParaRPr>
          </a:p>
          <a:p>
            <a:pPr marL="1842770" marR="5080" indent="-457834">
              <a:lnSpc>
                <a:spcPct val="100000"/>
              </a:lnSpc>
              <a:spcBef>
                <a:spcPts val="5"/>
              </a:spcBef>
              <a:buAutoNum type="arabicPeriod"/>
              <a:tabLst>
                <a:tab pos="1842770" algn="l"/>
              </a:tabLst>
            </a:pPr>
            <a:r>
              <a:rPr sz="2800" spc="-10" dirty="0">
                <a:latin typeface="Cambria Math"/>
                <a:cs typeface="Cambria Math"/>
              </a:rPr>
              <a:t>Develop</a:t>
            </a:r>
            <a:r>
              <a:rPr sz="2800" spc="-100" dirty="0">
                <a:latin typeface="Cambria Math"/>
                <a:cs typeface="Cambria Math"/>
              </a:rPr>
              <a:t> </a:t>
            </a:r>
            <a:r>
              <a:rPr sz="2800" spc="-10" dirty="0">
                <a:latin typeface="Cambria Math"/>
                <a:cs typeface="Cambria Math"/>
              </a:rPr>
              <a:t>brain-</a:t>
            </a:r>
            <a:r>
              <a:rPr sz="2800" dirty="0">
                <a:latin typeface="Cambria Math"/>
                <a:cs typeface="Cambria Math"/>
              </a:rPr>
              <a:t>computer</a:t>
            </a:r>
            <a:r>
              <a:rPr sz="2800" spc="-60" dirty="0">
                <a:latin typeface="Cambria Math"/>
                <a:cs typeface="Cambria Math"/>
              </a:rPr>
              <a:t> </a:t>
            </a:r>
            <a:r>
              <a:rPr sz="2800" dirty="0">
                <a:latin typeface="Cambria Math"/>
                <a:cs typeface="Cambria Math"/>
              </a:rPr>
              <a:t>interfaces</a:t>
            </a:r>
            <a:r>
              <a:rPr sz="2800" spc="-85" dirty="0">
                <a:latin typeface="Cambria Math"/>
                <a:cs typeface="Cambria Math"/>
              </a:rPr>
              <a:t> </a:t>
            </a:r>
            <a:r>
              <a:rPr sz="2800" dirty="0">
                <a:latin typeface="Cambria Math"/>
                <a:cs typeface="Cambria Math"/>
              </a:rPr>
              <a:t>(BCIs)EEG</a:t>
            </a:r>
            <a:r>
              <a:rPr sz="2800" spc="-75" dirty="0">
                <a:latin typeface="Cambria Math"/>
                <a:cs typeface="Cambria Math"/>
              </a:rPr>
              <a:t> </a:t>
            </a:r>
            <a:r>
              <a:rPr sz="2800" spc="-10" dirty="0">
                <a:latin typeface="Cambria Math"/>
                <a:cs typeface="Cambria Math"/>
              </a:rPr>
              <a:t>measures </a:t>
            </a:r>
            <a:r>
              <a:rPr sz="2800" dirty="0">
                <a:latin typeface="Cambria Math"/>
                <a:cs typeface="Cambria Math"/>
              </a:rPr>
              <a:t>electrical</a:t>
            </a:r>
            <a:r>
              <a:rPr sz="2800" spc="-60" dirty="0">
                <a:latin typeface="Cambria Math"/>
                <a:cs typeface="Cambria Math"/>
              </a:rPr>
              <a:t> </a:t>
            </a:r>
            <a:r>
              <a:rPr sz="2800" dirty="0">
                <a:latin typeface="Cambria Math"/>
                <a:cs typeface="Cambria Math"/>
              </a:rPr>
              <a:t>signals</a:t>
            </a:r>
            <a:r>
              <a:rPr sz="2800" spc="-15" dirty="0">
                <a:latin typeface="Cambria Math"/>
                <a:cs typeface="Cambria Math"/>
              </a:rPr>
              <a:t> </a:t>
            </a:r>
            <a:r>
              <a:rPr sz="2800" spc="-10" dirty="0">
                <a:latin typeface="Cambria Math"/>
                <a:cs typeface="Cambria Math"/>
              </a:rPr>
              <a:t>produced</a:t>
            </a:r>
            <a:r>
              <a:rPr sz="2800" spc="-40" dirty="0">
                <a:latin typeface="Cambria Math"/>
                <a:cs typeface="Cambria Math"/>
              </a:rPr>
              <a:t> </a:t>
            </a:r>
            <a:r>
              <a:rPr sz="2800" dirty="0">
                <a:latin typeface="Cambria Math"/>
                <a:cs typeface="Cambria Math"/>
              </a:rPr>
              <a:t>by</a:t>
            </a:r>
            <a:r>
              <a:rPr sz="2800" spc="-10" dirty="0">
                <a:latin typeface="Cambria Math"/>
                <a:cs typeface="Cambria Math"/>
              </a:rPr>
              <a:t> </a:t>
            </a:r>
            <a:r>
              <a:rPr sz="2800" dirty="0">
                <a:latin typeface="Cambria Math"/>
                <a:cs typeface="Cambria Math"/>
              </a:rPr>
              <a:t>brain</a:t>
            </a:r>
            <a:r>
              <a:rPr sz="2800" spc="-50" dirty="0">
                <a:latin typeface="Cambria Math"/>
                <a:cs typeface="Cambria Math"/>
              </a:rPr>
              <a:t> </a:t>
            </a:r>
            <a:r>
              <a:rPr sz="2800" spc="-25" dirty="0">
                <a:latin typeface="Cambria Math"/>
                <a:cs typeface="Cambria Math"/>
              </a:rPr>
              <a:t>activity,</a:t>
            </a:r>
            <a:r>
              <a:rPr sz="2800" spc="-75" dirty="0">
                <a:latin typeface="Cambria Math"/>
                <a:cs typeface="Cambria Math"/>
              </a:rPr>
              <a:t> </a:t>
            </a:r>
            <a:r>
              <a:rPr sz="2800" spc="-10" dirty="0">
                <a:latin typeface="Cambria Math"/>
                <a:cs typeface="Cambria Math"/>
              </a:rPr>
              <a:t>providing</a:t>
            </a:r>
            <a:r>
              <a:rPr sz="2800" spc="-65" dirty="0">
                <a:latin typeface="Cambria Math"/>
                <a:cs typeface="Cambria Math"/>
              </a:rPr>
              <a:t> </a:t>
            </a:r>
            <a:r>
              <a:rPr sz="2800" spc="-10" dirty="0">
                <a:latin typeface="Cambria Math"/>
                <a:cs typeface="Cambria Math"/>
              </a:rPr>
              <a:t>insights </a:t>
            </a:r>
            <a:r>
              <a:rPr sz="2800" dirty="0">
                <a:latin typeface="Cambria Math"/>
                <a:cs typeface="Cambria Math"/>
              </a:rPr>
              <a:t>into</a:t>
            </a:r>
            <a:r>
              <a:rPr sz="2800" spc="-55" dirty="0">
                <a:latin typeface="Cambria Math"/>
                <a:cs typeface="Cambria Math"/>
              </a:rPr>
              <a:t> </a:t>
            </a:r>
            <a:r>
              <a:rPr sz="2800" dirty="0">
                <a:latin typeface="Cambria Math"/>
                <a:cs typeface="Cambria Math"/>
              </a:rPr>
              <a:t>brain</a:t>
            </a:r>
            <a:r>
              <a:rPr sz="2800" spc="-35" dirty="0">
                <a:latin typeface="Cambria Math"/>
                <a:cs typeface="Cambria Math"/>
              </a:rPr>
              <a:t> </a:t>
            </a:r>
            <a:r>
              <a:rPr sz="2800" dirty="0">
                <a:latin typeface="Cambria Math"/>
                <a:cs typeface="Cambria Math"/>
              </a:rPr>
              <a:t>function</a:t>
            </a:r>
            <a:r>
              <a:rPr sz="2800" spc="-40" dirty="0">
                <a:latin typeface="Cambria Math"/>
                <a:cs typeface="Cambria Math"/>
              </a:rPr>
              <a:t> </a:t>
            </a:r>
            <a:r>
              <a:rPr sz="2800" dirty="0">
                <a:latin typeface="Cambria Math"/>
                <a:cs typeface="Cambria Math"/>
              </a:rPr>
              <a:t>and</a:t>
            </a:r>
            <a:r>
              <a:rPr sz="2800" spc="-65" dirty="0">
                <a:latin typeface="Cambria Math"/>
                <a:cs typeface="Cambria Math"/>
              </a:rPr>
              <a:t> </a:t>
            </a:r>
            <a:r>
              <a:rPr sz="2800" spc="-10" dirty="0">
                <a:latin typeface="Cambria Math"/>
                <a:cs typeface="Cambria Math"/>
              </a:rPr>
              <a:t>behavior.</a:t>
            </a:r>
            <a:endParaRPr sz="2800" dirty="0">
              <a:latin typeface="Cambria Math"/>
              <a:cs typeface="Cambria Mat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43000" y="450712"/>
            <a:ext cx="11430000" cy="6492162"/>
          </a:xfrm>
          <a:prstGeom prst="rect">
            <a:avLst/>
          </a:prstGeom>
        </p:spPr>
        <p:txBody>
          <a:bodyPr vert="horz" wrap="square" lIns="0" tIns="15875" rIns="0" bIns="0" rtlCol="0">
            <a:spAutoFit/>
          </a:bodyPr>
          <a:lstStyle/>
          <a:p>
            <a:pPr marL="826769" marR="313055">
              <a:lnSpc>
                <a:spcPct val="100000"/>
              </a:lnSpc>
              <a:spcBef>
                <a:spcPts val="2075"/>
              </a:spcBef>
            </a:pPr>
            <a:r>
              <a:rPr sz="2800" dirty="0">
                <a:latin typeface="Cambria Math"/>
                <a:cs typeface="Cambria Math"/>
              </a:rPr>
              <a:t>Functional</a:t>
            </a:r>
            <a:r>
              <a:rPr sz="2800" spc="-50" dirty="0">
                <a:latin typeface="Cambria Math"/>
                <a:cs typeface="Cambria Math"/>
              </a:rPr>
              <a:t> </a:t>
            </a:r>
            <a:r>
              <a:rPr sz="2800" spc="-10" dirty="0">
                <a:latin typeface="Cambria Math"/>
                <a:cs typeface="Cambria Math"/>
              </a:rPr>
              <a:t>Near-Infrared</a:t>
            </a:r>
            <a:r>
              <a:rPr sz="2800" spc="-90" dirty="0">
                <a:latin typeface="Cambria Math"/>
                <a:cs typeface="Cambria Math"/>
              </a:rPr>
              <a:t> </a:t>
            </a:r>
            <a:r>
              <a:rPr sz="2800" dirty="0">
                <a:latin typeface="Cambria Math"/>
                <a:cs typeface="Cambria Math"/>
              </a:rPr>
              <a:t>Spectroscopy</a:t>
            </a:r>
            <a:r>
              <a:rPr sz="2800" spc="-70" dirty="0">
                <a:latin typeface="Cambria Math"/>
                <a:cs typeface="Cambria Math"/>
              </a:rPr>
              <a:t> </a:t>
            </a:r>
            <a:r>
              <a:rPr sz="2800" dirty="0">
                <a:latin typeface="Cambria Math"/>
                <a:cs typeface="Cambria Math"/>
              </a:rPr>
              <a:t>(fNIRS)</a:t>
            </a:r>
            <a:r>
              <a:rPr sz="2800" spc="-40" dirty="0">
                <a:latin typeface="Cambria Math"/>
                <a:cs typeface="Cambria Math"/>
              </a:rPr>
              <a:t> </a:t>
            </a:r>
            <a:r>
              <a:rPr sz="2800" dirty="0">
                <a:latin typeface="Cambria Math"/>
                <a:cs typeface="Cambria Math"/>
              </a:rPr>
              <a:t>is a</a:t>
            </a:r>
            <a:r>
              <a:rPr sz="2800" spc="-100" dirty="0">
                <a:latin typeface="Cambria Math"/>
                <a:cs typeface="Cambria Math"/>
              </a:rPr>
              <a:t> </a:t>
            </a:r>
            <a:r>
              <a:rPr sz="2800" spc="-10" dirty="0">
                <a:latin typeface="Cambria Math"/>
                <a:cs typeface="Cambria Math"/>
              </a:rPr>
              <a:t>non-</a:t>
            </a:r>
            <a:r>
              <a:rPr sz="2800" spc="-20" dirty="0">
                <a:latin typeface="Cambria Math"/>
                <a:cs typeface="Cambria Math"/>
              </a:rPr>
              <a:t>invasive</a:t>
            </a:r>
            <a:r>
              <a:rPr sz="2800" spc="-40" dirty="0">
                <a:latin typeface="Cambria Math"/>
                <a:cs typeface="Cambria Math"/>
              </a:rPr>
              <a:t> </a:t>
            </a:r>
            <a:r>
              <a:rPr sz="2800" dirty="0">
                <a:latin typeface="Cambria Math"/>
                <a:cs typeface="Cambria Math"/>
              </a:rPr>
              <a:t>brain</a:t>
            </a:r>
            <a:r>
              <a:rPr sz="2800" spc="-20" dirty="0">
                <a:latin typeface="Cambria Math"/>
                <a:cs typeface="Cambria Math"/>
              </a:rPr>
              <a:t> </a:t>
            </a:r>
            <a:r>
              <a:rPr sz="2800" spc="-10" dirty="0">
                <a:latin typeface="Cambria Math"/>
                <a:cs typeface="Cambria Math"/>
              </a:rPr>
              <a:t>imaging </a:t>
            </a:r>
            <a:r>
              <a:rPr sz="2800" dirty="0">
                <a:latin typeface="Cambria Math"/>
                <a:cs typeface="Cambria Math"/>
              </a:rPr>
              <a:t>technique</a:t>
            </a:r>
            <a:r>
              <a:rPr sz="2800" spc="-20" dirty="0">
                <a:latin typeface="Cambria Math"/>
                <a:cs typeface="Cambria Math"/>
              </a:rPr>
              <a:t> </a:t>
            </a:r>
            <a:r>
              <a:rPr sz="2800" dirty="0">
                <a:latin typeface="Cambria Math"/>
                <a:cs typeface="Cambria Math"/>
              </a:rPr>
              <a:t>that</a:t>
            </a:r>
            <a:r>
              <a:rPr sz="2800" spc="-20" dirty="0">
                <a:latin typeface="Cambria Math"/>
                <a:cs typeface="Cambria Math"/>
              </a:rPr>
              <a:t> </a:t>
            </a:r>
            <a:r>
              <a:rPr sz="2800" dirty="0">
                <a:latin typeface="Cambria Math"/>
                <a:cs typeface="Cambria Math"/>
              </a:rPr>
              <a:t>measures</a:t>
            </a:r>
            <a:r>
              <a:rPr sz="2800" spc="-50" dirty="0">
                <a:latin typeface="Cambria Math"/>
                <a:cs typeface="Cambria Math"/>
              </a:rPr>
              <a:t> </a:t>
            </a:r>
            <a:r>
              <a:rPr sz="2800" dirty="0">
                <a:latin typeface="Cambria Math"/>
                <a:cs typeface="Cambria Math"/>
              </a:rPr>
              <a:t>changes</a:t>
            </a:r>
            <a:r>
              <a:rPr sz="2800" spc="-55" dirty="0">
                <a:latin typeface="Cambria Math"/>
                <a:cs typeface="Cambria Math"/>
              </a:rPr>
              <a:t> </a:t>
            </a:r>
            <a:r>
              <a:rPr sz="2800" dirty="0">
                <a:latin typeface="Cambria Math"/>
                <a:cs typeface="Cambria Math"/>
              </a:rPr>
              <a:t>in</a:t>
            </a:r>
            <a:r>
              <a:rPr sz="2800" spc="-90" dirty="0">
                <a:latin typeface="Cambria Math"/>
                <a:cs typeface="Cambria Math"/>
              </a:rPr>
              <a:t> </a:t>
            </a:r>
            <a:r>
              <a:rPr sz="2800" dirty="0">
                <a:latin typeface="Cambria Math"/>
                <a:cs typeface="Cambria Math"/>
              </a:rPr>
              <a:t>blood</a:t>
            </a:r>
            <a:r>
              <a:rPr sz="2800" spc="-5" dirty="0">
                <a:latin typeface="Cambria Math"/>
                <a:cs typeface="Cambria Math"/>
              </a:rPr>
              <a:t> </a:t>
            </a:r>
            <a:r>
              <a:rPr sz="2800" spc="-10" dirty="0">
                <a:latin typeface="Cambria Math"/>
                <a:cs typeface="Cambria Math"/>
              </a:rPr>
              <a:t>oxygenation</a:t>
            </a:r>
            <a:r>
              <a:rPr sz="2800" spc="-15" dirty="0">
                <a:latin typeface="Cambria Math"/>
                <a:cs typeface="Cambria Math"/>
              </a:rPr>
              <a:t> </a:t>
            </a:r>
            <a:r>
              <a:rPr sz="2800" spc="-10" dirty="0">
                <a:latin typeface="Cambria Math"/>
                <a:cs typeface="Cambria Math"/>
              </a:rPr>
              <a:t>levels</a:t>
            </a:r>
            <a:r>
              <a:rPr sz="2800" spc="-55" dirty="0">
                <a:latin typeface="Cambria Math"/>
                <a:cs typeface="Cambria Math"/>
              </a:rPr>
              <a:t> </a:t>
            </a:r>
            <a:r>
              <a:rPr sz="2800" dirty="0">
                <a:latin typeface="Cambria Math"/>
                <a:cs typeface="Cambria Math"/>
              </a:rPr>
              <a:t>in</a:t>
            </a:r>
            <a:r>
              <a:rPr sz="2800" spc="-90" dirty="0">
                <a:latin typeface="Cambria Math"/>
                <a:cs typeface="Cambria Math"/>
              </a:rPr>
              <a:t> </a:t>
            </a:r>
            <a:r>
              <a:rPr sz="2800" dirty="0">
                <a:latin typeface="Cambria Math"/>
                <a:cs typeface="Cambria Math"/>
              </a:rPr>
              <a:t>the</a:t>
            </a:r>
            <a:r>
              <a:rPr sz="2800" spc="-20" dirty="0">
                <a:latin typeface="Cambria Math"/>
                <a:cs typeface="Cambria Math"/>
              </a:rPr>
              <a:t> </a:t>
            </a:r>
            <a:r>
              <a:rPr sz="2800" spc="-10" dirty="0">
                <a:latin typeface="Cambria Math"/>
                <a:cs typeface="Cambria Math"/>
              </a:rPr>
              <a:t>brain.</a:t>
            </a:r>
            <a:endParaRPr sz="2800" dirty="0">
              <a:latin typeface="Cambria Math"/>
              <a:cs typeface="Cambria Math"/>
            </a:endParaRPr>
          </a:p>
          <a:p>
            <a:pPr marL="882015">
              <a:lnSpc>
                <a:spcPct val="100000"/>
              </a:lnSpc>
              <a:spcBef>
                <a:spcPts val="5"/>
              </a:spcBef>
            </a:pPr>
            <a:r>
              <a:rPr sz="2800" dirty="0">
                <a:latin typeface="Cambria Math"/>
                <a:cs typeface="Cambria Math"/>
              </a:rPr>
              <a:t>It</a:t>
            </a:r>
            <a:r>
              <a:rPr sz="2800" spc="-20" dirty="0">
                <a:latin typeface="Cambria Math"/>
                <a:cs typeface="Cambria Math"/>
              </a:rPr>
              <a:t> </a:t>
            </a:r>
            <a:r>
              <a:rPr sz="2800" dirty="0">
                <a:latin typeface="Cambria Math"/>
                <a:cs typeface="Cambria Math"/>
              </a:rPr>
              <a:t>uses</a:t>
            </a:r>
            <a:r>
              <a:rPr sz="2800" spc="-50" dirty="0">
                <a:latin typeface="Cambria Math"/>
                <a:cs typeface="Cambria Math"/>
              </a:rPr>
              <a:t> </a:t>
            </a:r>
            <a:r>
              <a:rPr sz="2800" spc="-10" dirty="0">
                <a:latin typeface="Cambria Math"/>
                <a:cs typeface="Cambria Math"/>
              </a:rPr>
              <a:t>near-infrared</a:t>
            </a:r>
            <a:r>
              <a:rPr sz="2800" dirty="0">
                <a:latin typeface="Cambria Math"/>
                <a:cs typeface="Cambria Math"/>
              </a:rPr>
              <a:t> light</a:t>
            </a:r>
            <a:r>
              <a:rPr sz="2800" spc="-5" dirty="0">
                <a:latin typeface="Cambria Math"/>
                <a:cs typeface="Cambria Math"/>
              </a:rPr>
              <a:t> </a:t>
            </a:r>
            <a:r>
              <a:rPr sz="2800" dirty="0">
                <a:latin typeface="Cambria Math"/>
                <a:cs typeface="Cambria Math"/>
              </a:rPr>
              <a:t>to</a:t>
            </a:r>
            <a:r>
              <a:rPr sz="2800" spc="-25" dirty="0">
                <a:latin typeface="Cambria Math"/>
                <a:cs typeface="Cambria Math"/>
              </a:rPr>
              <a:t> </a:t>
            </a:r>
            <a:r>
              <a:rPr sz="2800" spc="-10" dirty="0">
                <a:latin typeface="Cambria Math"/>
                <a:cs typeface="Cambria Math"/>
              </a:rPr>
              <a:t>detect:</a:t>
            </a:r>
            <a:endParaRPr sz="2800" dirty="0">
              <a:latin typeface="Cambria Math"/>
              <a:cs typeface="Cambria Math"/>
            </a:endParaRPr>
          </a:p>
          <a:p>
            <a:pPr marL="2542540" indent="-343535">
              <a:lnSpc>
                <a:spcPct val="100000"/>
              </a:lnSpc>
              <a:buAutoNum type="arabicPeriod"/>
              <a:tabLst>
                <a:tab pos="2542540" algn="l"/>
              </a:tabLst>
            </a:pPr>
            <a:r>
              <a:rPr sz="2800" spc="-10" dirty="0">
                <a:latin typeface="Cambria Math"/>
                <a:cs typeface="Cambria Math"/>
              </a:rPr>
              <a:t>Oxygenated</a:t>
            </a:r>
            <a:r>
              <a:rPr sz="2800" spc="-70" dirty="0">
                <a:latin typeface="Cambria Math"/>
                <a:cs typeface="Cambria Math"/>
              </a:rPr>
              <a:t> </a:t>
            </a:r>
            <a:r>
              <a:rPr sz="2800" dirty="0">
                <a:latin typeface="Cambria Math"/>
                <a:cs typeface="Cambria Math"/>
              </a:rPr>
              <a:t>hemoglobin</a:t>
            </a:r>
            <a:r>
              <a:rPr sz="2800" spc="-50" dirty="0">
                <a:latin typeface="Cambria Math"/>
                <a:cs typeface="Cambria Math"/>
              </a:rPr>
              <a:t> </a:t>
            </a:r>
            <a:r>
              <a:rPr sz="2800" spc="-10" dirty="0">
                <a:latin typeface="Cambria Math"/>
                <a:cs typeface="Cambria Math"/>
              </a:rPr>
              <a:t>(HbO)</a:t>
            </a:r>
            <a:endParaRPr sz="2800" dirty="0">
              <a:latin typeface="Cambria Math"/>
              <a:cs typeface="Cambria Math"/>
            </a:endParaRPr>
          </a:p>
          <a:p>
            <a:pPr marL="2542540" indent="-343535">
              <a:lnSpc>
                <a:spcPct val="100000"/>
              </a:lnSpc>
              <a:spcBef>
                <a:spcPts val="5"/>
              </a:spcBef>
              <a:buAutoNum type="arabicPeriod"/>
              <a:tabLst>
                <a:tab pos="2542540" algn="l"/>
              </a:tabLst>
            </a:pPr>
            <a:r>
              <a:rPr sz="2800" spc="-10" dirty="0">
                <a:latin typeface="Cambria Math"/>
                <a:cs typeface="Cambria Math"/>
              </a:rPr>
              <a:t>Deoxygenated</a:t>
            </a:r>
            <a:r>
              <a:rPr sz="2800" spc="-85" dirty="0">
                <a:latin typeface="Cambria Math"/>
                <a:cs typeface="Cambria Math"/>
              </a:rPr>
              <a:t> </a:t>
            </a:r>
            <a:r>
              <a:rPr sz="2800" dirty="0">
                <a:latin typeface="Cambria Math"/>
                <a:cs typeface="Cambria Math"/>
              </a:rPr>
              <a:t>hemoglobin</a:t>
            </a:r>
            <a:r>
              <a:rPr sz="2800" spc="-45" dirty="0">
                <a:latin typeface="Cambria Math"/>
                <a:cs typeface="Cambria Math"/>
              </a:rPr>
              <a:t> </a:t>
            </a:r>
            <a:r>
              <a:rPr sz="2800" spc="-10" dirty="0">
                <a:latin typeface="Cambria Math"/>
                <a:cs typeface="Cambria Math"/>
              </a:rPr>
              <a:t>(HbR)</a:t>
            </a:r>
            <a:endParaRPr sz="2800" dirty="0">
              <a:latin typeface="Cambria Math"/>
              <a:cs typeface="Cambria Math"/>
            </a:endParaRPr>
          </a:p>
          <a:p>
            <a:pPr>
              <a:lnSpc>
                <a:spcPct val="100000"/>
              </a:lnSpc>
              <a:spcBef>
                <a:spcPts val="60"/>
              </a:spcBef>
              <a:buFont typeface="Cambria Math"/>
              <a:buAutoNum type="arabicPeriod"/>
            </a:pPr>
            <a:endParaRPr sz="2800" dirty="0">
              <a:latin typeface="Cambria Math"/>
              <a:cs typeface="Cambria Math"/>
            </a:endParaRPr>
          </a:p>
          <a:p>
            <a:pPr marL="826769">
              <a:lnSpc>
                <a:spcPct val="100000"/>
              </a:lnSpc>
            </a:pPr>
            <a:r>
              <a:rPr sz="2800" dirty="0">
                <a:latin typeface="Cambria Math"/>
                <a:cs typeface="Cambria Math"/>
              </a:rPr>
              <a:t>fNIRS</a:t>
            </a:r>
            <a:r>
              <a:rPr sz="2800" spc="-50" dirty="0">
                <a:latin typeface="Cambria Math"/>
                <a:cs typeface="Cambria Math"/>
              </a:rPr>
              <a:t> </a:t>
            </a:r>
            <a:r>
              <a:rPr sz="2800" dirty="0">
                <a:latin typeface="Cambria Math"/>
                <a:cs typeface="Cambria Math"/>
              </a:rPr>
              <a:t>is used</a:t>
            </a:r>
            <a:r>
              <a:rPr sz="2800" spc="-20" dirty="0">
                <a:latin typeface="Cambria Math"/>
                <a:cs typeface="Cambria Math"/>
              </a:rPr>
              <a:t> </a:t>
            </a:r>
            <a:r>
              <a:rPr sz="2800" spc="-25" dirty="0">
                <a:latin typeface="Cambria Math"/>
                <a:cs typeface="Cambria Math"/>
              </a:rPr>
              <a:t>to:</a:t>
            </a:r>
            <a:endParaRPr sz="2800" dirty="0">
              <a:latin typeface="Cambria Math"/>
              <a:cs typeface="Cambria Math"/>
            </a:endParaRPr>
          </a:p>
          <a:p>
            <a:pPr marL="2542540" lvl="1" indent="-343535">
              <a:lnSpc>
                <a:spcPct val="100000"/>
              </a:lnSpc>
              <a:buAutoNum type="arabicPeriod"/>
              <a:tabLst>
                <a:tab pos="2542540" algn="l"/>
              </a:tabLst>
            </a:pPr>
            <a:r>
              <a:rPr sz="2800" spc="-10" dirty="0">
                <a:latin typeface="Cambria Math"/>
                <a:cs typeface="Cambria Math"/>
              </a:rPr>
              <a:t>Study</a:t>
            </a:r>
            <a:r>
              <a:rPr sz="2800" spc="-55" dirty="0">
                <a:latin typeface="Cambria Math"/>
                <a:cs typeface="Cambria Math"/>
              </a:rPr>
              <a:t> </a:t>
            </a:r>
            <a:r>
              <a:rPr sz="2800" dirty="0">
                <a:latin typeface="Cambria Math"/>
                <a:cs typeface="Cambria Math"/>
              </a:rPr>
              <a:t>brain</a:t>
            </a:r>
            <a:r>
              <a:rPr sz="2800" spc="-10" dirty="0">
                <a:latin typeface="Cambria Math"/>
                <a:cs typeface="Cambria Math"/>
              </a:rPr>
              <a:t> activity</a:t>
            </a:r>
            <a:r>
              <a:rPr sz="2800" spc="-55" dirty="0">
                <a:latin typeface="Cambria Math"/>
                <a:cs typeface="Cambria Math"/>
              </a:rPr>
              <a:t> </a:t>
            </a:r>
            <a:r>
              <a:rPr sz="2800" dirty="0">
                <a:latin typeface="Cambria Math"/>
                <a:cs typeface="Cambria Math"/>
              </a:rPr>
              <a:t>and</a:t>
            </a:r>
            <a:r>
              <a:rPr sz="2800" spc="-5" dirty="0">
                <a:latin typeface="Cambria Math"/>
                <a:cs typeface="Cambria Math"/>
              </a:rPr>
              <a:t> </a:t>
            </a:r>
            <a:r>
              <a:rPr sz="2800" spc="-10" dirty="0">
                <a:latin typeface="Cambria Math"/>
                <a:cs typeface="Cambria Math"/>
              </a:rPr>
              <a:t>function</a:t>
            </a:r>
            <a:endParaRPr sz="2800" dirty="0">
              <a:latin typeface="Cambria Math"/>
              <a:cs typeface="Cambria Math"/>
            </a:endParaRPr>
          </a:p>
          <a:p>
            <a:pPr marL="2542540" lvl="1" indent="-343535">
              <a:lnSpc>
                <a:spcPct val="100000"/>
              </a:lnSpc>
              <a:buAutoNum type="arabicPeriod"/>
              <a:tabLst>
                <a:tab pos="2542540" algn="l"/>
              </a:tabLst>
            </a:pPr>
            <a:r>
              <a:rPr sz="2800" dirty="0">
                <a:latin typeface="Cambria Math"/>
                <a:cs typeface="Cambria Math"/>
              </a:rPr>
              <a:t>Monitor</a:t>
            </a:r>
            <a:r>
              <a:rPr sz="2800" spc="-30" dirty="0">
                <a:latin typeface="Cambria Math"/>
                <a:cs typeface="Cambria Math"/>
              </a:rPr>
              <a:t> </a:t>
            </a:r>
            <a:r>
              <a:rPr sz="2800" spc="-10" dirty="0">
                <a:latin typeface="Cambria Math"/>
                <a:cs typeface="Cambria Math"/>
              </a:rPr>
              <a:t>cognitive</a:t>
            </a:r>
            <a:r>
              <a:rPr sz="2800" spc="-30" dirty="0">
                <a:latin typeface="Cambria Math"/>
                <a:cs typeface="Cambria Math"/>
              </a:rPr>
              <a:t> </a:t>
            </a:r>
            <a:r>
              <a:rPr sz="2800" spc="-10" dirty="0">
                <a:latin typeface="Cambria Math"/>
                <a:cs typeface="Cambria Math"/>
              </a:rPr>
              <a:t>processes</a:t>
            </a:r>
            <a:r>
              <a:rPr sz="2800" spc="-55" dirty="0">
                <a:latin typeface="Cambria Math"/>
                <a:cs typeface="Cambria Math"/>
              </a:rPr>
              <a:t> </a:t>
            </a:r>
            <a:r>
              <a:rPr sz="2800" dirty="0">
                <a:latin typeface="Cambria Math"/>
                <a:cs typeface="Cambria Math"/>
              </a:rPr>
              <a:t>(e.g.,</a:t>
            </a:r>
            <a:r>
              <a:rPr sz="2800" spc="-55" dirty="0">
                <a:latin typeface="Cambria Math"/>
                <a:cs typeface="Cambria Math"/>
              </a:rPr>
              <a:t> </a:t>
            </a:r>
            <a:r>
              <a:rPr sz="2800" dirty="0">
                <a:latin typeface="Cambria Math"/>
                <a:cs typeface="Cambria Math"/>
              </a:rPr>
              <a:t>attention,</a:t>
            </a:r>
            <a:r>
              <a:rPr sz="2800" spc="-60" dirty="0">
                <a:latin typeface="Cambria Math"/>
                <a:cs typeface="Cambria Math"/>
              </a:rPr>
              <a:t> </a:t>
            </a:r>
            <a:r>
              <a:rPr sz="2800" spc="-10" dirty="0">
                <a:latin typeface="Cambria Math"/>
                <a:cs typeface="Cambria Math"/>
              </a:rPr>
              <a:t>memory)</a:t>
            </a:r>
            <a:endParaRPr sz="2800" dirty="0">
              <a:latin typeface="Cambria Math"/>
              <a:cs typeface="Cambria Math"/>
            </a:endParaRPr>
          </a:p>
          <a:p>
            <a:pPr marL="2542540" lvl="1" indent="-343535">
              <a:lnSpc>
                <a:spcPct val="100000"/>
              </a:lnSpc>
              <a:spcBef>
                <a:spcPts val="5"/>
              </a:spcBef>
              <a:buAutoNum type="arabicPeriod"/>
              <a:tabLst>
                <a:tab pos="2542540" algn="l"/>
              </a:tabLst>
            </a:pPr>
            <a:r>
              <a:rPr sz="2800" spc="-10" dirty="0">
                <a:latin typeface="Cambria Math"/>
                <a:cs typeface="Cambria Math"/>
              </a:rPr>
              <a:t>Investigate</a:t>
            </a:r>
            <a:r>
              <a:rPr sz="2800" spc="-100" dirty="0">
                <a:latin typeface="Cambria Math"/>
                <a:cs typeface="Cambria Math"/>
              </a:rPr>
              <a:t> </a:t>
            </a:r>
            <a:r>
              <a:rPr sz="2800" dirty="0">
                <a:latin typeface="Cambria Math"/>
                <a:cs typeface="Cambria Math"/>
              </a:rPr>
              <a:t>neurological</a:t>
            </a:r>
            <a:r>
              <a:rPr sz="2800" spc="-95" dirty="0">
                <a:latin typeface="Cambria Math"/>
                <a:cs typeface="Cambria Math"/>
              </a:rPr>
              <a:t> </a:t>
            </a:r>
            <a:r>
              <a:rPr sz="2800" dirty="0">
                <a:latin typeface="Cambria Math"/>
                <a:cs typeface="Cambria Math"/>
              </a:rPr>
              <a:t>disorders</a:t>
            </a:r>
            <a:r>
              <a:rPr sz="2800" spc="-90" dirty="0">
                <a:latin typeface="Cambria Math"/>
                <a:cs typeface="Cambria Math"/>
              </a:rPr>
              <a:t> </a:t>
            </a:r>
            <a:r>
              <a:rPr sz="2800" dirty="0">
                <a:latin typeface="Cambria Math"/>
                <a:cs typeface="Cambria Math"/>
              </a:rPr>
              <a:t>(e.g.,</a:t>
            </a:r>
            <a:r>
              <a:rPr sz="2800" spc="-80" dirty="0">
                <a:latin typeface="Cambria Math"/>
                <a:cs typeface="Cambria Math"/>
              </a:rPr>
              <a:t> </a:t>
            </a:r>
            <a:r>
              <a:rPr sz="2800" dirty="0">
                <a:latin typeface="Cambria Math"/>
                <a:cs typeface="Cambria Math"/>
              </a:rPr>
              <a:t>stroke,</a:t>
            </a:r>
            <a:r>
              <a:rPr sz="2800" spc="-25" dirty="0">
                <a:latin typeface="Cambria Math"/>
                <a:cs typeface="Cambria Math"/>
              </a:rPr>
              <a:t> </a:t>
            </a:r>
            <a:r>
              <a:rPr sz="2800" spc="-10" dirty="0">
                <a:latin typeface="Cambria Math"/>
                <a:cs typeface="Cambria Math"/>
              </a:rPr>
              <a:t>Alzheimer’s)</a:t>
            </a:r>
            <a:endParaRPr sz="2800" dirty="0">
              <a:latin typeface="Cambria Math"/>
              <a:cs typeface="Cambria Math"/>
            </a:endParaRPr>
          </a:p>
          <a:p>
            <a:pPr marL="2542540" marR="5080" lvl="1" indent="-343535">
              <a:lnSpc>
                <a:spcPct val="100000"/>
              </a:lnSpc>
              <a:spcBef>
                <a:spcPts val="5"/>
              </a:spcBef>
              <a:buAutoNum type="arabicPeriod"/>
              <a:tabLst>
                <a:tab pos="2542540" algn="l"/>
              </a:tabLst>
            </a:pPr>
            <a:r>
              <a:rPr sz="2800" spc="-10" dirty="0">
                <a:latin typeface="Cambria Math"/>
                <a:cs typeface="Cambria Math"/>
              </a:rPr>
              <a:t>Develop</a:t>
            </a:r>
            <a:r>
              <a:rPr sz="2800" spc="-100" dirty="0">
                <a:latin typeface="Cambria Math"/>
                <a:cs typeface="Cambria Math"/>
              </a:rPr>
              <a:t> </a:t>
            </a:r>
            <a:r>
              <a:rPr sz="2800" spc="-10" dirty="0">
                <a:latin typeface="Cambria Math"/>
                <a:cs typeface="Cambria Math"/>
              </a:rPr>
              <a:t>brain-</a:t>
            </a:r>
            <a:r>
              <a:rPr sz="2800" dirty="0">
                <a:latin typeface="Cambria Math"/>
                <a:cs typeface="Cambria Math"/>
              </a:rPr>
              <a:t>computer</a:t>
            </a:r>
            <a:r>
              <a:rPr sz="2800" spc="-55" dirty="0">
                <a:latin typeface="Cambria Math"/>
                <a:cs typeface="Cambria Math"/>
              </a:rPr>
              <a:t> </a:t>
            </a:r>
            <a:r>
              <a:rPr sz="2800" dirty="0">
                <a:latin typeface="Cambria Math"/>
                <a:cs typeface="Cambria Math"/>
              </a:rPr>
              <a:t>interfaces</a:t>
            </a:r>
            <a:r>
              <a:rPr sz="2800" spc="-80" dirty="0">
                <a:latin typeface="Cambria Math"/>
                <a:cs typeface="Cambria Math"/>
              </a:rPr>
              <a:t> </a:t>
            </a:r>
            <a:r>
              <a:rPr sz="2800" dirty="0">
                <a:latin typeface="Cambria Math"/>
                <a:cs typeface="Cambria Math"/>
              </a:rPr>
              <a:t>(BCIs)fNIRS</a:t>
            </a:r>
            <a:r>
              <a:rPr sz="2800" spc="-65" dirty="0">
                <a:latin typeface="Cambria Math"/>
                <a:cs typeface="Cambria Math"/>
              </a:rPr>
              <a:t> </a:t>
            </a:r>
            <a:r>
              <a:rPr sz="2800" dirty="0">
                <a:latin typeface="Cambria Math"/>
                <a:cs typeface="Cambria Math"/>
              </a:rPr>
              <a:t>offers</a:t>
            </a:r>
            <a:r>
              <a:rPr sz="2800" spc="-80" dirty="0">
                <a:latin typeface="Cambria Math"/>
                <a:cs typeface="Cambria Math"/>
              </a:rPr>
              <a:t> </a:t>
            </a:r>
            <a:r>
              <a:rPr sz="2800" spc="-10" dirty="0">
                <a:latin typeface="Cambria Math"/>
                <a:cs typeface="Cambria Math"/>
              </a:rPr>
              <a:t>advantages </a:t>
            </a:r>
            <a:r>
              <a:rPr sz="2800" dirty="0">
                <a:latin typeface="Cambria Math"/>
                <a:cs typeface="Cambria Math"/>
              </a:rPr>
              <a:t>like</a:t>
            </a:r>
            <a:r>
              <a:rPr sz="2800" spc="-20" dirty="0">
                <a:latin typeface="Cambria Math"/>
                <a:cs typeface="Cambria Math"/>
              </a:rPr>
              <a:t> portability,</a:t>
            </a:r>
            <a:r>
              <a:rPr sz="2800" spc="-45" dirty="0">
                <a:latin typeface="Cambria Math"/>
                <a:cs typeface="Cambria Math"/>
              </a:rPr>
              <a:t> </a:t>
            </a:r>
            <a:r>
              <a:rPr sz="2800" dirty="0">
                <a:latin typeface="Cambria Math"/>
                <a:cs typeface="Cambria Math"/>
              </a:rPr>
              <a:t>low cost,</a:t>
            </a:r>
            <a:r>
              <a:rPr sz="2800" spc="-45" dirty="0">
                <a:latin typeface="Cambria Math"/>
                <a:cs typeface="Cambria Math"/>
              </a:rPr>
              <a:t> </a:t>
            </a:r>
            <a:r>
              <a:rPr sz="2800" dirty="0">
                <a:latin typeface="Cambria Math"/>
                <a:cs typeface="Cambria Math"/>
              </a:rPr>
              <a:t>and</a:t>
            </a:r>
            <a:r>
              <a:rPr sz="2800" spc="-80" dirty="0">
                <a:latin typeface="Cambria Math"/>
                <a:cs typeface="Cambria Math"/>
              </a:rPr>
              <a:t> </a:t>
            </a:r>
            <a:r>
              <a:rPr sz="2800" dirty="0">
                <a:latin typeface="Cambria Math"/>
                <a:cs typeface="Cambria Math"/>
              </a:rPr>
              <a:t>minimal</a:t>
            </a:r>
            <a:r>
              <a:rPr sz="2800" spc="-25" dirty="0">
                <a:latin typeface="Cambria Math"/>
                <a:cs typeface="Cambria Math"/>
              </a:rPr>
              <a:t> </a:t>
            </a:r>
            <a:r>
              <a:rPr sz="2800" dirty="0">
                <a:latin typeface="Cambria Math"/>
                <a:cs typeface="Cambria Math"/>
              </a:rPr>
              <a:t>setup</a:t>
            </a:r>
            <a:r>
              <a:rPr sz="2800" spc="-5" dirty="0">
                <a:latin typeface="Cambria Math"/>
                <a:cs typeface="Cambria Math"/>
              </a:rPr>
              <a:t> </a:t>
            </a:r>
            <a:r>
              <a:rPr sz="2800" dirty="0">
                <a:latin typeface="Cambria Math"/>
                <a:cs typeface="Cambria Math"/>
              </a:rPr>
              <a:t>compared</a:t>
            </a:r>
            <a:r>
              <a:rPr sz="2800" spc="-70" dirty="0">
                <a:latin typeface="Cambria Math"/>
                <a:cs typeface="Cambria Math"/>
              </a:rPr>
              <a:t> </a:t>
            </a:r>
            <a:r>
              <a:rPr sz="2800" dirty="0">
                <a:latin typeface="Cambria Math"/>
                <a:cs typeface="Cambria Math"/>
              </a:rPr>
              <a:t>to</a:t>
            </a:r>
            <a:r>
              <a:rPr sz="2800" spc="-25" dirty="0">
                <a:latin typeface="Cambria Math"/>
                <a:cs typeface="Cambria Math"/>
              </a:rPr>
              <a:t> </a:t>
            </a:r>
            <a:r>
              <a:rPr sz="2800" spc="-10" dirty="0">
                <a:latin typeface="Cambria Math"/>
                <a:cs typeface="Cambria Math"/>
              </a:rPr>
              <a:t>other neuroimaging</a:t>
            </a:r>
            <a:r>
              <a:rPr sz="2800" spc="-15" dirty="0">
                <a:latin typeface="Cambria Math"/>
                <a:cs typeface="Cambria Math"/>
              </a:rPr>
              <a:t> </a:t>
            </a:r>
            <a:r>
              <a:rPr sz="2800" spc="-10" dirty="0">
                <a:latin typeface="Cambria Math"/>
                <a:cs typeface="Cambria Math"/>
              </a:rPr>
              <a:t>methods.</a:t>
            </a:r>
            <a:endParaRPr sz="2800" dirty="0">
              <a:latin typeface="Cambria Math"/>
              <a:cs typeface="Cambria Math"/>
            </a:endParaRPr>
          </a:p>
        </p:txBody>
      </p:sp>
      <p:sp>
        <p:nvSpPr>
          <p:cNvPr id="4" name="TextBox 3">
            <a:extLst>
              <a:ext uri="{FF2B5EF4-FFF2-40B4-BE49-F238E27FC236}">
                <a16:creationId xmlns:a16="http://schemas.microsoft.com/office/drawing/2014/main" id="{DC5C41C4-3F1A-0C01-42C2-A7E3DB61EBF2}"/>
              </a:ext>
            </a:extLst>
          </p:cNvPr>
          <p:cNvSpPr txBox="1"/>
          <p:nvPr/>
        </p:nvSpPr>
        <p:spPr>
          <a:xfrm>
            <a:off x="228600" y="158324"/>
            <a:ext cx="1676400" cy="584775"/>
          </a:xfrm>
          <a:prstGeom prst="rect">
            <a:avLst/>
          </a:prstGeom>
          <a:noFill/>
        </p:spPr>
        <p:txBody>
          <a:bodyPr wrap="square">
            <a:spAutoFit/>
          </a:bodyPr>
          <a:lstStyle/>
          <a:p>
            <a:pPr marL="12700">
              <a:lnSpc>
                <a:spcPct val="100000"/>
              </a:lnSpc>
              <a:spcBef>
                <a:spcPts val="125"/>
              </a:spcBef>
            </a:pPr>
            <a:r>
              <a:rPr lang="en-IN" sz="3200" b="1" dirty="0">
                <a:latin typeface="Cambria Math"/>
                <a:cs typeface="Cambria Math"/>
              </a:rPr>
              <a:t>FNIRS</a:t>
            </a:r>
            <a:r>
              <a:rPr lang="en-IN" sz="3200" b="1" spc="-95" dirty="0">
                <a:latin typeface="Cambria Math"/>
                <a:cs typeface="Cambria Math"/>
              </a:rPr>
              <a:t> </a:t>
            </a:r>
            <a:r>
              <a:rPr lang="en-IN" sz="3200" b="1" spc="-25" dirty="0">
                <a:latin typeface="Cambria Math"/>
                <a:cs typeface="Cambria Math"/>
              </a:rPr>
              <a:t>:-</a:t>
            </a:r>
            <a:endParaRPr lang="en-IN" sz="3200" b="1" dirty="0">
              <a:latin typeface="Cambria Math"/>
              <a:cs typeface="Cambria Math"/>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D2D4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1632</TotalTime>
  <Words>2642</Words>
  <Application>Microsoft Office PowerPoint</Application>
  <PresentationFormat>Widescreen</PresentationFormat>
  <Paragraphs>383</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Arial MT</vt:lpstr>
      <vt:lpstr>Cambria Math</vt:lpstr>
      <vt:lpstr>Courier New</vt:lpstr>
      <vt:lpstr>Nunito</vt:lpstr>
      <vt:lpstr>Times New Roman</vt:lpstr>
      <vt:lpstr>Trebuchet MS</vt:lpstr>
      <vt:lpstr>Wingdings</vt:lpstr>
      <vt:lpstr>Office Theme</vt:lpstr>
      <vt:lpstr>MULTI-MODAL INTEGRATION OF EEG- FNIRS USING DATA AUGMENTATION CGAN</vt:lpstr>
      <vt:lpstr>OBJECTIVE :-</vt:lpstr>
      <vt:lpstr>INTRODUCTION :-</vt:lpstr>
      <vt:lpstr>PowerPoint Presentation</vt:lpstr>
      <vt:lpstr>EXPLANATION OF IMPORTANT TERMS :-</vt:lpstr>
      <vt:lpstr>PowerPoint Presentation</vt:lpstr>
      <vt:lpstr>PowerPoint Presentation</vt:lpstr>
      <vt:lpstr>EEG (Electroencephalogram) :-</vt:lpstr>
      <vt:lpstr>PowerPoint Presentation</vt:lpstr>
      <vt:lpstr>PowerPoint Presentation</vt:lpstr>
      <vt:lpstr>PowerPoint Presentation</vt:lpstr>
      <vt:lpstr>LITERATURE SURVEY:</vt:lpstr>
      <vt:lpstr>LITERATURE SURVEY:</vt:lpstr>
      <vt:lpstr>PowerPoint Presentation</vt:lpstr>
      <vt:lpstr>TYPES OF MULTI MODEL INTEGRATION :-</vt:lpstr>
      <vt:lpstr>PowerPoint Presentation</vt:lpstr>
      <vt:lpstr>PowerPoint Presentation</vt:lpstr>
      <vt:lpstr>PowerPoint Presentation</vt:lpstr>
      <vt:lpstr>DATA AUGMENTATION USING CGAN :-</vt:lpstr>
      <vt:lpstr>PowerPoint Presentation</vt:lpstr>
      <vt:lpstr>PowerPoint Presentation</vt:lpstr>
      <vt:lpstr>PowerPoint Presentation</vt:lpstr>
      <vt:lpstr>PowerPoint Presentation</vt:lpstr>
      <vt:lpstr>PowerPoint Presentation</vt:lpstr>
      <vt:lpstr>PowerPoint Presentation</vt:lpstr>
      <vt:lpstr>cGAN Model Design :-</vt:lpstr>
      <vt:lpstr>PowerPoint Presentation</vt:lpstr>
      <vt:lpstr>Model Training :-</vt:lpstr>
      <vt:lpstr>Deep Learning Classification :-</vt:lpstr>
      <vt:lpstr>PowerPoint Presentation</vt:lpstr>
      <vt:lpstr>PowerPoint Presentation</vt:lpstr>
      <vt:lpstr>PowerPoint Presentation</vt:lpstr>
      <vt:lpstr>MI – EEG &amp; MI – FNIRS :-</vt:lpstr>
      <vt:lpstr>OUTPUT :-</vt:lpstr>
      <vt:lpstr>MI – EEG &amp; COGNITIVE– FNIRS :-</vt:lpstr>
      <vt:lpstr>MI – EEG &amp; COGNITIVE– FNIRS :-</vt:lpstr>
      <vt:lpstr>OUTPUT :-</vt:lpstr>
      <vt:lpstr>COGNITIVE – EEG &amp; COGNITIVE – FNIRS :-</vt:lpstr>
      <vt:lpstr>OUTPUT :-</vt:lpstr>
      <vt:lpstr>RESULT:-</vt:lpstr>
      <vt:lpstr>PowerPoint Presentation</vt:lpstr>
      <vt:lpstr>PowerPoint Presentation</vt:lpstr>
      <vt:lpstr>PowerPoint Presentation</vt:lpstr>
      <vt:lpstr>PowerPoint Presentation</vt:lpstr>
      <vt:lpstr>PowerPoint Presentation</vt:lpstr>
      <vt:lpstr>REFERENCE :-</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SYED RABIYATHUL BASARIYA S M</dc:creator>
  <cp:lastModifiedBy>SYED RABIYATHUL BASARIYA S M</cp:lastModifiedBy>
  <cp:revision>7</cp:revision>
  <dcterms:created xsi:type="dcterms:W3CDTF">2025-05-26T02:01:49Z</dcterms:created>
  <dcterms:modified xsi:type="dcterms:W3CDTF">2025-05-28T14:06:19Z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2025-05-24T00:00:00Z</vt:filetime>
  </property>
  <property fmtid="{D5CDD505-2E9C-101B-9397-08002B2CF9AE}" pid="3" name="LastSaved">
    <vt:filetime>2025-05-26T00:00:00Z</vt:filetime>
  </property>
</Properties>
</file>